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3" r:id="rId3"/>
    <p:sldId id="257" r:id="rId4"/>
    <p:sldId id="258" r:id="rId5"/>
    <p:sldId id="259" r:id="rId6"/>
    <p:sldId id="278" r:id="rId7"/>
    <p:sldId id="266" r:id="rId8"/>
    <p:sldId id="274" r:id="rId9"/>
    <p:sldId id="275" r:id="rId10"/>
    <p:sldId id="272" r:id="rId11"/>
    <p:sldId id="280" r:id="rId12"/>
    <p:sldId id="279" r:id="rId13"/>
    <p:sldId id="260" r:id="rId14"/>
    <p:sldId id="273" r:id="rId15"/>
    <p:sldId id="276" r:id="rId16"/>
    <p:sldId id="277" r:id="rId17"/>
    <p:sldId id="261" r:id="rId18"/>
    <p:sldId id="267" r:id="rId19"/>
    <p:sldId id="268" r:id="rId20"/>
    <p:sldId id="269" r:id="rId21"/>
    <p:sldId id="270" r:id="rId22"/>
    <p:sldId id="271" r:id="rId23"/>
    <p:sldId id="262" r:id="rId24"/>
    <p:sldId id="265" r:id="rId25"/>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5D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94660"/>
  </p:normalViewPr>
  <p:slideViewPr>
    <p:cSldViewPr snapToGrid="0">
      <p:cViewPr varScale="1">
        <p:scale>
          <a:sx n="104" d="100"/>
          <a:sy n="104"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21000" cy="4953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19525" y="0"/>
            <a:ext cx="2921000" cy="495300"/>
          </a:xfrm>
          <a:prstGeom prst="rect">
            <a:avLst/>
          </a:prstGeom>
        </p:spPr>
        <p:txBody>
          <a:bodyPr vert="horz" lIns="91440" tIns="45720" rIns="91440" bIns="45720" rtlCol="0"/>
          <a:lstStyle>
            <a:lvl1pPr algn="r">
              <a:defRPr sz="1200"/>
            </a:lvl1pPr>
          </a:lstStyle>
          <a:p>
            <a:fld id="{1E67AE47-0279-45D1-840F-D4B2ABE5B427}" type="datetimeFigureOut">
              <a:rPr lang="fr-FR" smtClean="0"/>
              <a:t>13/09/2021</a:t>
            </a:fld>
            <a:endParaRPr lang="fr-FR"/>
          </a:p>
        </p:txBody>
      </p:sp>
      <p:sp>
        <p:nvSpPr>
          <p:cNvPr id="4" name="Espace réservé de l'image des diapositives 3"/>
          <p:cNvSpPr>
            <a:spLocks noGrp="1" noRot="1" noChangeAspect="1"/>
          </p:cNvSpPr>
          <p:nvPr>
            <p:ph type="sldImg" idx="2"/>
          </p:nvPr>
        </p:nvSpPr>
        <p:spPr>
          <a:xfrm>
            <a:off x="409575" y="1233488"/>
            <a:ext cx="5922963"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4688" y="4751388"/>
            <a:ext cx="5392737" cy="38877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63"/>
            <a:ext cx="2921000" cy="4953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19525" y="9377363"/>
            <a:ext cx="2921000" cy="495300"/>
          </a:xfrm>
          <a:prstGeom prst="rect">
            <a:avLst/>
          </a:prstGeom>
        </p:spPr>
        <p:txBody>
          <a:bodyPr vert="horz" lIns="91440" tIns="45720" rIns="91440" bIns="45720" rtlCol="0" anchor="b"/>
          <a:lstStyle>
            <a:lvl1pPr algn="r">
              <a:defRPr sz="1200"/>
            </a:lvl1pPr>
          </a:lstStyle>
          <a:p>
            <a:fld id="{3CBC290B-AB1B-4277-9A73-9CD2CC0E041A}" type="slidenum">
              <a:rPr lang="fr-FR" smtClean="0"/>
              <a:t>‹N°›</a:t>
            </a:fld>
            <a:endParaRPr lang="fr-FR"/>
          </a:p>
        </p:txBody>
      </p:sp>
    </p:spTree>
    <p:extLst>
      <p:ext uri="{BB962C8B-B14F-4D97-AF65-F5344CB8AC3E}">
        <p14:creationId xmlns:p14="http://schemas.microsoft.com/office/powerpoint/2010/main" val="289080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BC290B-AB1B-4277-9A73-9CD2CC0E041A}" type="slidenum">
              <a:rPr lang="fr-FR" smtClean="0"/>
              <a:t>7</a:t>
            </a:fld>
            <a:endParaRPr lang="fr-FR"/>
          </a:p>
        </p:txBody>
      </p:sp>
    </p:spTree>
    <p:extLst>
      <p:ext uri="{BB962C8B-B14F-4D97-AF65-F5344CB8AC3E}">
        <p14:creationId xmlns:p14="http://schemas.microsoft.com/office/powerpoint/2010/main" val="1101122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20CC2-3A82-4812-89EE-FD39B98FB93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165B42B-36AA-449E-9749-779C35FB5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008FC16-6565-49B8-95EB-56CA576284D7}"/>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EAAC65CF-7168-4E32-BA58-45264D422F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E29B2B-1AC9-4012-A5E2-6D083E3C86F7}"/>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288398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77D2A-E322-4EAE-9B30-448B7F880E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90FE76E-DE24-4F1E-AE2D-AB95529DA6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9EA54C-A885-4B2C-98CF-11FC5B9646F7}"/>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983CF23A-4BC1-4583-AD28-A911DE7170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0508F-1863-46FE-9FBD-69625DA4EA5D}"/>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95128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94339A9-A681-4557-915D-0AE719DEB3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0717F5-038B-42D9-B7A6-13D650ADFA2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7841DE-87EF-49EA-8125-65D0D054AEAA}"/>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BD03F101-5666-4FD6-A56B-4D902BAFDE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7BF687-5F07-4C24-9E1C-CFF46FC4CB9B}"/>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287812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C2EB8-3237-4F26-B678-E9BF7C9FE1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D1CC380-328E-48C5-A62E-3AE84F59D2A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0EA25F-FF99-4ED7-A5FC-90EC6C80B624}"/>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FB78702C-0B6C-46DD-924D-FC6A32916E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53D83B-1ACD-44FC-B153-E993956E0714}"/>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93924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5E01B-FCA5-4A2A-BE3F-F4923F66E41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B74BBE2-05A1-4573-B68E-C8D0B71C3E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8862505-12CD-4140-8159-79617FE04415}"/>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090C1BD7-6D12-45F3-99DF-7DB0E0A519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BFD551-2E08-445E-AE35-E6F4BCF5CD47}"/>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54654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2321B-D083-4C00-8866-0A3101F3B4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6A88651-C636-43D9-B05B-E003857300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AD4813F-3696-4735-9C76-7F3B79EAFD7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F447522-E561-41CC-9EA6-3A6045EDD9E4}"/>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6" name="Espace réservé du pied de page 5">
            <a:extLst>
              <a:ext uri="{FF2B5EF4-FFF2-40B4-BE49-F238E27FC236}">
                <a16:creationId xmlns:a16="http://schemas.microsoft.com/office/drawing/2014/main" id="{1D019BB5-3641-4C42-B3B7-CA1817D8C4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ADA5F8-67D1-4B45-95ED-15BD03117BFE}"/>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2039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3D20D-FBD4-4B9C-A15D-3E60FD99016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FE7365-542F-453E-8108-C08E27957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6B0232-09C8-401F-877B-F10E1E0D9F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270142-03F6-46F6-84F5-D8B2A1209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0D021B4-A673-40B9-B71D-F598181AC7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EB1E47-4668-4B28-AB38-A4C493523CCE}"/>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8" name="Espace réservé du pied de page 7">
            <a:extLst>
              <a:ext uri="{FF2B5EF4-FFF2-40B4-BE49-F238E27FC236}">
                <a16:creationId xmlns:a16="http://schemas.microsoft.com/office/drawing/2014/main" id="{B48489C4-EE8C-4F5E-8133-EA74A2F6BA2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E4C0BA-A984-4B31-9271-8EE4089AAB55}"/>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63157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81DCA-2B53-466F-80BC-AB3B233061C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A070257-1A9D-44FE-9F5E-DBD8B80E2743}"/>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4" name="Espace réservé du pied de page 3">
            <a:extLst>
              <a:ext uri="{FF2B5EF4-FFF2-40B4-BE49-F238E27FC236}">
                <a16:creationId xmlns:a16="http://schemas.microsoft.com/office/drawing/2014/main" id="{312E9AD5-D80F-4E12-8FAD-EA5E8ECFF5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4BACC5-4F2A-4A6D-A138-88177E4050D5}"/>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73283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05B8D7-6136-4B6C-A309-3B17B3E4A0D2}"/>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3" name="Espace réservé du pied de page 2">
            <a:extLst>
              <a:ext uri="{FF2B5EF4-FFF2-40B4-BE49-F238E27FC236}">
                <a16:creationId xmlns:a16="http://schemas.microsoft.com/office/drawing/2014/main" id="{021DBE98-8EF0-4165-8777-92B28031FFF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F0858AF-7B01-4420-9D39-B5ED48CD7952}"/>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268475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A6511-B6F4-48F4-BD12-CBDF714621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C77BB53-B456-4A36-8BA2-A8A4DF48A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D960177-3F9D-466A-95DE-2BA45E445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74277C-B063-4AE2-AE53-366FCDB20550}"/>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6" name="Espace réservé du pied de page 5">
            <a:extLst>
              <a:ext uri="{FF2B5EF4-FFF2-40B4-BE49-F238E27FC236}">
                <a16:creationId xmlns:a16="http://schemas.microsoft.com/office/drawing/2014/main" id="{C99AC284-B062-42F8-AB55-CCFFAA4E85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AD11EE-420B-455B-A398-0080C906716E}"/>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50006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733AA-0F54-4A11-931E-87355F9369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AD84DB6-573A-4733-AA0A-DB7010053F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DBE0CB-51A8-4C40-9D30-FBE2E14FC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F86992-02A7-4A7A-9754-307A0B3230BA}"/>
              </a:ext>
            </a:extLst>
          </p:cNvPr>
          <p:cNvSpPr>
            <a:spLocks noGrp="1"/>
          </p:cNvSpPr>
          <p:nvPr>
            <p:ph type="dt" sz="half" idx="10"/>
          </p:nvPr>
        </p:nvSpPr>
        <p:spPr/>
        <p:txBody>
          <a:bodyPr/>
          <a:lstStyle/>
          <a:p>
            <a:fld id="{6969FEBB-A969-4E12-8A73-13B4D0A9EDFB}" type="datetimeFigureOut">
              <a:rPr lang="fr-FR" smtClean="0"/>
              <a:t>13/09/2021</a:t>
            </a:fld>
            <a:endParaRPr lang="fr-FR"/>
          </a:p>
        </p:txBody>
      </p:sp>
      <p:sp>
        <p:nvSpPr>
          <p:cNvPr id="6" name="Espace réservé du pied de page 5">
            <a:extLst>
              <a:ext uri="{FF2B5EF4-FFF2-40B4-BE49-F238E27FC236}">
                <a16:creationId xmlns:a16="http://schemas.microsoft.com/office/drawing/2014/main" id="{F81813B9-434B-4F46-BE40-1F090680D3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62B9AF-B5F2-4F28-B541-402E1DBC3ADF}"/>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9133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A3A6F1-4E9B-4C52-90E2-2C0FE0EC8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A5F078C-FCAE-494F-8D03-30E0E2210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B95653-0723-4426-AB95-3B332FB16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9FEBB-A969-4E12-8A73-13B4D0A9EDFB}" type="datetimeFigureOut">
              <a:rPr lang="fr-FR" smtClean="0"/>
              <a:t>13/09/2021</a:t>
            </a:fld>
            <a:endParaRPr lang="fr-FR"/>
          </a:p>
        </p:txBody>
      </p:sp>
      <p:sp>
        <p:nvSpPr>
          <p:cNvPr id="5" name="Espace réservé du pied de page 4">
            <a:extLst>
              <a:ext uri="{FF2B5EF4-FFF2-40B4-BE49-F238E27FC236}">
                <a16:creationId xmlns:a16="http://schemas.microsoft.com/office/drawing/2014/main" id="{B1090955-22AA-43F9-AA3C-2F9AE0DC7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36F1F9D-E61F-49EB-8E3B-0D15A65BD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B3A0C-AD88-4193-AB07-B20015647BC9}" type="slidenum">
              <a:rPr lang="fr-FR" smtClean="0"/>
              <a:t>‹N°›</a:t>
            </a:fld>
            <a:endParaRPr lang="fr-FR"/>
          </a:p>
        </p:txBody>
      </p:sp>
    </p:spTree>
    <p:extLst>
      <p:ext uri="{BB962C8B-B14F-4D97-AF65-F5344CB8AC3E}">
        <p14:creationId xmlns:p14="http://schemas.microsoft.com/office/powerpoint/2010/main" val="1662372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mailto:cg@chfr.be" TargetMode="External"/><Relationship Id="rId5" Type="http://schemas.openxmlformats.org/officeDocument/2006/relationships/hyperlink" Target="mailto:direction.peda@letriangleasbl.be" TargetMode="External"/><Relationship Id="rId4" Type="http://schemas.openxmlformats.org/officeDocument/2006/relationships/hyperlink" Target="mailto:direction.admin@letriangleasbl.b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mailto:direction.admin@letriangleasbl.be" TargetMode="External"/><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hyperlink" Target="mailto:cg@chfr.b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F80484BE-96C2-4940-A673-A331045B70F6}"/>
              </a:ext>
            </a:extLst>
          </p:cNvPr>
          <p:cNvGrpSpPr/>
          <p:nvPr/>
        </p:nvGrpSpPr>
        <p:grpSpPr>
          <a:xfrm>
            <a:off x="2737065" y="3429000"/>
            <a:ext cx="3062318" cy="2914106"/>
            <a:chOff x="1657977" y="1027130"/>
            <a:chExt cx="4592097" cy="4328641"/>
          </a:xfrm>
        </p:grpSpPr>
        <p:pic>
          <p:nvPicPr>
            <p:cNvPr id="6" name="Image 5">
              <a:extLst>
                <a:ext uri="{FF2B5EF4-FFF2-40B4-BE49-F238E27FC236}">
                  <a16:creationId xmlns:a16="http://schemas.microsoft.com/office/drawing/2014/main" id="{7C775519-E3B2-4FCC-88A7-60C70EB9287E}"/>
                </a:ext>
              </a:extLst>
            </p:cNvPr>
            <p:cNvPicPr>
              <a:picLocks noChangeAspect="1"/>
            </p:cNvPicPr>
            <p:nvPr/>
          </p:nvPicPr>
          <p:blipFill rotWithShape="1">
            <a:blip r:embed="rId2"/>
            <a:srcRect l="17980" r="3287"/>
            <a:stretch/>
          </p:blipFill>
          <p:spPr>
            <a:xfrm>
              <a:off x="1657977" y="1027130"/>
              <a:ext cx="4592097" cy="4328641"/>
            </a:xfrm>
            <a:prstGeom prst="ellipse">
              <a:avLst/>
            </a:prstGeom>
          </p:spPr>
        </p:pic>
        <p:sp>
          <p:nvSpPr>
            <p:cNvPr id="8" name="Ellipse 7">
              <a:extLst>
                <a:ext uri="{FF2B5EF4-FFF2-40B4-BE49-F238E27FC236}">
                  <a16:creationId xmlns:a16="http://schemas.microsoft.com/office/drawing/2014/main" id="{306F6141-F5FD-46BF-AE51-4FFE87391499}"/>
                </a:ext>
              </a:extLst>
            </p:cNvPr>
            <p:cNvSpPr/>
            <p:nvPr/>
          </p:nvSpPr>
          <p:spPr>
            <a:xfrm>
              <a:off x="3526971" y="4049486"/>
              <a:ext cx="331596" cy="341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BE2275C-C714-4134-91B7-B5792AEF2386}"/>
                </a:ext>
              </a:extLst>
            </p:cNvPr>
            <p:cNvSpPr/>
            <p:nvPr/>
          </p:nvSpPr>
          <p:spPr>
            <a:xfrm>
              <a:off x="1657977" y="1027130"/>
              <a:ext cx="4592097" cy="430854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 name="Image 4">
            <a:extLst>
              <a:ext uri="{FF2B5EF4-FFF2-40B4-BE49-F238E27FC236}">
                <a16:creationId xmlns:a16="http://schemas.microsoft.com/office/drawing/2014/main" id="{E80F53A2-960B-43AB-9B76-94C7EAF3D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335329"/>
            <a:ext cx="5680669" cy="3816394"/>
          </a:xfrm>
          <a:prstGeom prst="rect">
            <a:avLst/>
          </a:prstGeom>
        </p:spPr>
      </p:pic>
      <p:sp>
        <p:nvSpPr>
          <p:cNvPr id="11" name="ZoneTexte 10">
            <a:extLst>
              <a:ext uri="{FF2B5EF4-FFF2-40B4-BE49-F238E27FC236}">
                <a16:creationId xmlns:a16="http://schemas.microsoft.com/office/drawing/2014/main" id="{6CAEFB2E-9C6F-44C4-B365-4F008100D5A9}"/>
              </a:ext>
            </a:extLst>
          </p:cNvPr>
          <p:cNvSpPr txBox="1"/>
          <p:nvPr/>
        </p:nvSpPr>
        <p:spPr>
          <a:xfrm>
            <a:off x="5996042" y="445852"/>
            <a:ext cx="5298831" cy="1785104"/>
          </a:xfrm>
          <a:prstGeom prst="rect">
            <a:avLst/>
          </a:prstGeom>
          <a:noFill/>
        </p:spPr>
        <p:txBody>
          <a:bodyPr wrap="square" rtlCol="0">
            <a:spAutoFit/>
          </a:bodyPr>
          <a:lstStyle/>
          <a:p>
            <a:r>
              <a:rPr lang="fr-FR" sz="3600" dirty="0">
                <a:latin typeface="Arial Rounded MT Bold" panose="020F0704030504030204" pitchFamily="34" charset="0"/>
              </a:rPr>
              <a:t>Le Triangle  </a:t>
            </a:r>
            <a:r>
              <a:rPr lang="fr-FR" sz="2000" dirty="0">
                <a:latin typeface="Arial Rounded MT Bold" panose="020F0704030504030204" pitchFamily="34" charset="0"/>
              </a:rPr>
              <a:t>asbl</a:t>
            </a:r>
          </a:p>
          <a:p>
            <a:endParaRPr lang="fr-FR" sz="1200" dirty="0">
              <a:latin typeface="Arial Rounded MT Bold" panose="020F0704030504030204" pitchFamily="34" charset="0"/>
            </a:endParaRPr>
          </a:p>
          <a:p>
            <a:r>
              <a:rPr lang="fr-FR" sz="2000" dirty="0">
                <a:latin typeface="Arial Rounded MT Bold" panose="020F0704030504030204" pitchFamily="34" charset="0"/>
              </a:rPr>
              <a:t>Maison d’accueil </a:t>
            </a:r>
            <a:r>
              <a:rPr lang="fr-FR" sz="1600" dirty="0">
                <a:latin typeface="Arial Rounded MT Bold" panose="020F0704030504030204" pitchFamily="34" charset="0"/>
              </a:rPr>
              <a:t>(Hébergement de familles)</a:t>
            </a:r>
            <a:endParaRPr lang="fr-FR" sz="2000" dirty="0">
              <a:latin typeface="Arial Rounded MT Bold" panose="020F0704030504030204" pitchFamily="34" charset="0"/>
            </a:endParaRPr>
          </a:p>
          <a:p>
            <a:r>
              <a:rPr lang="fr-FR" sz="2000" dirty="0">
                <a:latin typeface="Arial Rounded MT Bold" panose="020F0704030504030204" pitchFamily="34" charset="0"/>
              </a:rPr>
              <a:t>Abri de nuit</a:t>
            </a:r>
          </a:p>
          <a:p>
            <a:r>
              <a:rPr lang="fr-FR" sz="2000" dirty="0">
                <a:latin typeface="Arial Rounded MT Bold" panose="020F0704030504030204" pitchFamily="34" charset="0"/>
              </a:rPr>
              <a:t>Accueil de jour </a:t>
            </a:r>
            <a:r>
              <a:rPr lang="fr-FR" sz="1600" dirty="0">
                <a:latin typeface="Arial Rounded MT Bold" panose="020F0704030504030204" pitchFamily="34" charset="0"/>
              </a:rPr>
              <a:t>(Transi Toi)</a:t>
            </a:r>
            <a:endParaRPr lang="fr-FR" dirty="0">
              <a:latin typeface="Arial Rounded MT Bold" panose="020F0704030504030204" pitchFamily="34" charset="0"/>
            </a:endParaRPr>
          </a:p>
        </p:txBody>
      </p:sp>
      <p:sp>
        <p:nvSpPr>
          <p:cNvPr id="12" name="ZoneTexte 11">
            <a:extLst>
              <a:ext uri="{FF2B5EF4-FFF2-40B4-BE49-F238E27FC236}">
                <a16:creationId xmlns:a16="http://schemas.microsoft.com/office/drawing/2014/main" id="{0F972053-3CA9-4925-894A-E99FD2D87AA5}"/>
              </a:ext>
            </a:extLst>
          </p:cNvPr>
          <p:cNvSpPr txBox="1"/>
          <p:nvPr/>
        </p:nvSpPr>
        <p:spPr>
          <a:xfrm>
            <a:off x="415331" y="2068182"/>
            <a:ext cx="3744259" cy="2616101"/>
          </a:xfrm>
          <a:prstGeom prst="rect">
            <a:avLst/>
          </a:prstGeom>
          <a:solidFill>
            <a:schemeClr val="bg1">
              <a:alpha val="58000"/>
            </a:schemeClr>
          </a:solidFill>
        </p:spPr>
        <p:txBody>
          <a:bodyPr wrap="square" rtlCol="0">
            <a:spAutoFit/>
          </a:bodyPr>
          <a:lstStyle/>
          <a:p>
            <a:r>
              <a:rPr lang="fr-FR" sz="1600" b="1" u="sng" dirty="0"/>
              <a:t>Le Triangle asbl</a:t>
            </a:r>
          </a:p>
          <a:p>
            <a:r>
              <a:rPr lang="fr-FR" sz="1200" dirty="0"/>
              <a:t>Rue du Beau Site, 28</a:t>
            </a:r>
          </a:p>
          <a:p>
            <a:r>
              <a:rPr lang="fr-FR" sz="1200" dirty="0"/>
              <a:t>6032 Mont-sur-Marchienne (Charleroi)</a:t>
            </a:r>
          </a:p>
          <a:p>
            <a:endParaRPr lang="fr-FR" sz="1200" dirty="0"/>
          </a:p>
          <a:p>
            <a:r>
              <a:rPr lang="fr-FR" sz="1200" b="1" dirty="0"/>
              <a:t>Locataire</a:t>
            </a:r>
            <a:r>
              <a:rPr lang="fr-FR" sz="1200" dirty="0"/>
              <a:t> de l’immeuble et gestionnaire de tous les services (Maison d’accueil, Abri de nuit et Accueil de jour).</a:t>
            </a:r>
          </a:p>
          <a:p>
            <a:endParaRPr lang="fr-FR" sz="1600" dirty="0"/>
          </a:p>
          <a:p>
            <a:r>
              <a:rPr lang="fr-FR" sz="1400" dirty="0"/>
              <a:t>Tél. 	+32 (0)71 43 80 06</a:t>
            </a:r>
          </a:p>
          <a:p>
            <a:r>
              <a:rPr lang="fr-FR" sz="1400" dirty="0"/>
              <a:t>Email 	</a:t>
            </a:r>
            <a:r>
              <a:rPr lang="fr-FR" sz="1400" dirty="0">
                <a:hlinkClick r:id="rId4"/>
              </a:rPr>
              <a:t>direction.admin@letriangleasbl.be</a:t>
            </a:r>
            <a:endParaRPr lang="fr-FR" sz="1400" dirty="0"/>
          </a:p>
          <a:p>
            <a:r>
              <a:rPr lang="fr-FR" sz="1400" dirty="0"/>
              <a:t>Ou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direction.peda@letriangleasbl.be</a:t>
            </a: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fr-FR" dirty="0"/>
          </a:p>
        </p:txBody>
      </p:sp>
      <p:sp>
        <p:nvSpPr>
          <p:cNvPr id="13" name="ZoneTexte 12">
            <a:extLst>
              <a:ext uri="{FF2B5EF4-FFF2-40B4-BE49-F238E27FC236}">
                <a16:creationId xmlns:a16="http://schemas.microsoft.com/office/drawing/2014/main" id="{8C230D5F-1BCD-46DA-880B-82C5F3EDC13C}"/>
              </a:ext>
            </a:extLst>
          </p:cNvPr>
          <p:cNvSpPr txBox="1"/>
          <p:nvPr/>
        </p:nvSpPr>
        <p:spPr>
          <a:xfrm>
            <a:off x="415331" y="546714"/>
            <a:ext cx="3744259" cy="1261884"/>
          </a:xfrm>
          <a:prstGeom prst="rect">
            <a:avLst/>
          </a:prstGeom>
          <a:noFill/>
        </p:spPr>
        <p:txBody>
          <a:bodyPr wrap="square" rtlCol="0">
            <a:spAutoFit/>
          </a:bodyPr>
          <a:lstStyle/>
          <a:p>
            <a:r>
              <a:rPr lang="fr-FR" sz="1600" b="1" u="sng" dirty="0"/>
              <a:t>Maison des Eclaireurs asbl</a:t>
            </a:r>
          </a:p>
          <a:p>
            <a:r>
              <a:rPr lang="fr-BE" sz="1200" dirty="0"/>
              <a:t>Place du Prieuré, 22 </a:t>
            </a:r>
          </a:p>
          <a:p>
            <a:r>
              <a:rPr lang="fr-BE" sz="1200" dirty="0"/>
              <a:t>6040  Jumet (Charleroi)</a:t>
            </a:r>
          </a:p>
          <a:p>
            <a:endParaRPr lang="fr-BE" sz="1200" dirty="0"/>
          </a:p>
          <a:p>
            <a:r>
              <a:rPr lang="fr-BE" sz="1200" b="1" dirty="0"/>
              <a:t>Propriétaire</a:t>
            </a:r>
            <a:r>
              <a:rPr lang="fr-BE" sz="1200" dirty="0"/>
              <a:t> de l’immeuble donné en location</a:t>
            </a:r>
          </a:p>
          <a:p>
            <a:r>
              <a:rPr lang="fr-BE" sz="1200" dirty="0"/>
              <a:t>à l’asbl LE TRIANGLE (bail de longue durée).</a:t>
            </a:r>
          </a:p>
        </p:txBody>
      </p:sp>
      <p:sp>
        <p:nvSpPr>
          <p:cNvPr id="14" name="ZoneTexte 13">
            <a:extLst>
              <a:ext uri="{FF2B5EF4-FFF2-40B4-BE49-F238E27FC236}">
                <a16:creationId xmlns:a16="http://schemas.microsoft.com/office/drawing/2014/main" id="{76E2D2E3-EA26-460A-AB7D-79614B75558B}"/>
              </a:ext>
            </a:extLst>
          </p:cNvPr>
          <p:cNvSpPr txBox="1"/>
          <p:nvPr/>
        </p:nvSpPr>
        <p:spPr>
          <a:xfrm>
            <a:off x="6096000" y="6158232"/>
            <a:ext cx="5680668" cy="253916"/>
          </a:xfrm>
          <a:prstGeom prst="rect">
            <a:avLst/>
          </a:prstGeom>
          <a:noFill/>
        </p:spPr>
        <p:txBody>
          <a:bodyPr wrap="square">
            <a:spAutoFit/>
          </a:bodyPr>
          <a:lstStyle/>
          <a:p>
            <a:pPr algn="ctr"/>
            <a:r>
              <a:rPr lang="fr-BE" sz="1050" dirty="0"/>
              <a:t>Le Triangle asbl - Rue du Beau Site, 28   6032 Mont-sur-Marchienne (Charleroi)</a:t>
            </a:r>
          </a:p>
        </p:txBody>
      </p:sp>
      <p:sp>
        <p:nvSpPr>
          <p:cNvPr id="15" name="ZoneTexte 14">
            <a:extLst>
              <a:ext uri="{FF2B5EF4-FFF2-40B4-BE49-F238E27FC236}">
                <a16:creationId xmlns:a16="http://schemas.microsoft.com/office/drawing/2014/main" id="{32DA8342-037D-4EBB-96BB-680F653F850E}"/>
              </a:ext>
            </a:extLst>
          </p:cNvPr>
          <p:cNvSpPr txBox="1"/>
          <p:nvPr/>
        </p:nvSpPr>
        <p:spPr>
          <a:xfrm>
            <a:off x="415331" y="6303480"/>
            <a:ext cx="6340236" cy="415498"/>
          </a:xfrm>
          <a:prstGeom prst="rect">
            <a:avLst/>
          </a:prstGeom>
          <a:noFill/>
        </p:spPr>
        <p:txBody>
          <a:bodyPr wrap="square" rtlCol="0">
            <a:spAutoFit/>
          </a:bodyPr>
          <a:lstStyle/>
          <a:p>
            <a:r>
              <a:rPr lang="fr-FR" sz="1050" dirty="0"/>
              <a:t>Mont-sur-Marchienne, le 06/05/2021</a:t>
            </a:r>
          </a:p>
          <a:p>
            <a:r>
              <a:rPr lang="fr-FR" sz="1050" dirty="0"/>
              <a:t>Editeur responsable : Christian GOBLET, Président et administrateur de l’asbl </a:t>
            </a:r>
            <a:r>
              <a:rPr lang="fr-FR" sz="1050" dirty="0">
                <a:solidFill>
                  <a:schemeClr val="tx2">
                    <a:lumMod val="50000"/>
                  </a:schemeClr>
                </a:solidFill>
              </a:rPr>
              <a:t>– </a:t>
            </a:r>
            <a:r>
              <a:rPr lang="fr-FR" sz="1050" dirty="0">
                <a:solidFill>
                  <a:schemeClr val="tx2">
                    <a:lumMod val="50000"/>
                  </a:schemeClr>
                </a:solidFill>
                <a:hlinkClick r:id="rId6">
                  <a:extLst>
                    <a:ext uri="{A12FA001-AC4F-418D-AE19-62706E023703}">
                      <ahyp:hlinkClr xmlns:ahyp="http://schemas.microsoft.com/office/drawing/2018/hyperlinkcolor" val="tx"/>
                    </a:ext>
                  </a:extLst>
                </a:hlinkClick>
              </a:rPr>
              <a:t>cg@chfr.be</a:t>
            </a:r>
            <a:r>
              <a:rPr lang="fr-FR" sz="1050" dirty="0">
                <a:solidFill>
                  <a:schemeClr val="tx2">
                    <a:lumMod val="50000"/>
                  </a:schemeClr>
                </a:solidFill>
              </a:rPr>
              <a:t> -  </a:t>
            </a:r>
            <a:r>
              <a:rPr lang="fr-FR" sz="1050" dirty="0"/>
              <a:t>0470/68 20 88</a:t>
            </a:r>
          </a:p>
        </p:txBody>
      </p:sp>
    </p:spTree>
    <p:extLst>
      <p:ext uri="{BB962C8B-B14F-4D97-AF65-F5344CB8AC3E}">
        <p14:creationId xmlns:p14="http://schemas.microsoft.com/office/powerpoint/2010/main" val="122076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556678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Un témoignage parmi d’autres …</a:t>
            </a:r>
          </a:p>
        </p:txBody>
      </p:sp>
      <p:sp>
        <p:nvSpPr>
          <p:cNvPr id="3" name="Rectangle 2">
            <a:extLst>
              <a:ext uri="{FF2B5EF4-FFF2-40B4-BE49-F238E27FC236}">
                <a16:creationId xmlns:a16="http://schemas.microsoft.com/office/drawing/2014/main" id="{6148CE07-0277-4DB5-80CB-35A36AF7E79E}"/>
              </a:ext>
            </a:extLst>
          </p:cNvPr>
          <p:cNvSpPr/>
          <p:nvPr/>
        </p:nvSpPr>
        <p:spPr>
          <a:xfrm>
            <a:off x="243604" y="981075"/>
            <a:ext cx="10838732" cy="469359"/>
          </a:xfrm>
          <a:prstGeom prst="rect">
            <a:avLst/>
          </a:prstGeom>
        </p:spPr>
        <p:txBody>
          <a:bodyPr wrap="square">
            <a:spAutoFit/>
          </a:bodyPr>
          <a:lstStyle/>
          <a:p>
            <a:r>
              <a:rPr lang="fr-BE" sz="1400" b="1" dirty="0"/>
              <a:t>Un père salarié et à la rue avec sa fille : "un casse-tête" pour les travailleurs sociaux</a:t>
            </a:r>
          </a:p>
          <a:p>
            <a:r>
              <a:rPr lang="fr-BE" sz="1050" dirty="0"/>
              <a:t>Source : </a:t>
            </a:r>
            <a:r>
              <a:rPr lang="fr-BE" sz="1050" b="1" dirty="0"/>
              <a:t>Le Guide Social</a:t>
            </a:r>
            <a:r>
              <a:rPr lang="fr-BE" sz="1050" dirty="0"/>
              <a:t> , Avenue Arnaud </a:t>
            </a:r>
            <a:r>
              <a:rPr lang="fr-BE" sz="1050" dirty="0" err="1"/>
              <a:t>Fraiteur</a:t>
            </a:r>
            <a:r>
              <a:rPr lang="fr-BE" sz="1050" dirty="0"/>
              <a:t> 15-23 - 1050 Bruxelles, publié le 31/05/2021</a:t>
            </a:r>
            <a:endParaRPr lang="fr-BE" sz="1100" dirty="0"/>
          </a:p>
        </p:txBody>
      </p:sp>
      <p:sp>
        <p:nvSpPr>
          <p:cNvPr id="4" name="Rectangle 1">
            <a:extLst>
              <a:ext uri="{FF2B5EF4-FFF2-40B4-BE49-F238E27FC236}">
                <a16:creationId xmlns:a16="http://schemas.microsoft.com/office/drawing/2014/main" id="{F25BB995-F5C3-4117-9166-4A0FE17CA3BB}"/>
              </a:ext>
            </a:extLst>
          </p:cNvPr>
          <p:cNvSpPr>
            <a:spLocks noChangeArrowheads="1"/>
          </p:cNvSpPr>
          <p:nvPr/>
        </p:nvSpPr>
        <p:spPr bwMode="auto">
          <a:xfrm>
            <a:off x="203200" y="1536174"/>
            <a:ext cx="4919820"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Michel (nom d’emprunt) est à la rue depuis près de 6 mois. Du lundi au vendredi, il dort dans sa camionnette, faute de logement. Dès le vendredi, lorsqu’il récupère sa fille de 10 ans, il rejoint Transi Toi, le Centre d’accueil de jour de l’ASBL Le Triangle ainsi que l’abri de nuit où il dort au chaud durant deux nuits avec sa fille. Une situation inédite pour les travailleurs du Centre de jour de Mont-sur-Marchienne (Charleroi), une structure unique en Wallonie qui a ouvert ses portes en 2017 aux familles et aux femmes enceintes seules ou en couple qui n’ont plus nulle part où aller.</a:t>
            </a: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Michel et la p’tite ont déjà mangé </a:t>
            </a:r>
            <a:r>
              <a:rPr kumimoji="0" lang="fr-FR" altLang="fr-FR" sz="800" b="0" i="1" u="none" strike="noStrike" cap="none" normalizeH="0" baseline="0" dirty="0">
                <a:ln>
                  <a:noFill/>
                </a:ln>
                <a:solidFill>
                  <a:schemeClr val="tx1"/>
                </a:solidFill>
                <a:effectLst/>
                <a:latin typeface="Arial" panose="020B0604020202020204" pitchFamily="34" charset="0"/>
              </a:rPr>
              <a:t>« un bon bouillon fait maison »</a:t>
            </a:r>
            <a:r>
              <a:rPr kumimoji="0" lang="fr-FR" altLang="fr-FR" sz="800" b="0" i="0" u="none" strike="noStrike" cap="none" normalizeH="0" baseline="0" dirty="0">
                <a:ln>
                  <a:noFill/>
                </a:ln>
                <a:solidFill>
                  <a:schemeClr val="tx1"/>
                </a:solidFill>
                <a:effectLst/>
                <a:latin typeface="Arial" panose="020B0604020202020204" pitchFamily="34" charset="0"/>
              </a:rPr>
              <a:t> quand nous arrivons. L’homme a la carrure robuste de ces travailleurs qui exercent un métier physique et la bonhommie de ceux à qui on offrirait volontiers une bière au bistrot du coin. Cheveux blonds coupe militaire, yeux bleus saillants et barbe naissante, Michel nous reçoit en toute décontraction. Son survêtement de travail jaune fluo et ses pantoufles en cuir brun sentent bon la fin de semaine. Le quinquagénaire peut enfin souffler. C’est que comme tous les vendredis, en sortant du boulot, ce papa a dû parcourir de longs kilomètres pour récupérer sa fille, Alice, à l’internat où elle séjourne du lundi au vendredi avant de prendre la route pour le Centre d’accueil de jour Transi Toi (1). </a:t>
            </a:r>
            <a:r>
              <a:rPr kumimoji="0" lang="fr-FR" altLang="fr-FR" sz="800" b="0" i="1" u="none" strike="noStrike" cap="none" normalizeH="0" baseline="0" dirty="0">
                <a:ln>
                  <a:noFill/>
                </a:ln>
                <a:solidFill>
                  <a:schemeClr val="tx1"/>
                </a:solidFill>
                <a:effectLst/>
                <a:latin typeface="Arial" panose="020B0604020202020204" pitchFamily="34" charset="0"/>
              </a:rPr>
              <a:t>« Tu dis bonjour à Madame, nénette. Dis un peu comment tu t’appelles »</a:t>
            </a:r>
            <a:r>
              <a:rPr kumimoji="0" lang="fr-FR" altLang="fr-FR" sz="800" b="0" i="0" u="none" strike="noStrike" cap="none" normalizeH="0" baseline="0" dirty="0">
                <a:ln>
                  <a:noFill/>
                </a:ln>
                <a:solidFill>
                  <a:schemeClr val="tx1"/>
                </a:solidFill>
                <a:effectLst/>
                <a:latin typeface="Arial" panose="020B0604020202020204" pitchFamily="34" charset="0"/>
              </a:rPr>
              <a:t>. Derrière ses lunettes roses et son large sourire, Alice nous montre fièrement sa Nintendo Switch avant de replonger toute entière dans une nouvelle partie.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J’ai trouvé une famille parmi les éducateurs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Ce vendredi-là, Michel a bien voulu nous rencontrer, en présence de Mélissa Georges, la travailleuse sociale qui suit son dossier à l’ASBL Le Triangle. Entre ces deux-là, la connivence est grande.</a:t>
            </a:r>
            <a:r>
              <a:rPr kumimoji="0" lang="fr-FR" altLang="fr-FR" sz="800" b="0" i="1" u="none" strike="noStrike" cap="none" normalizeH="0" baseline="0" dirty="0">
                <a:ln>
                  <a:noFill/>
                </a:ln>
                <a:solidFill>
                  <a:schemeClr val="tx1"/>
                </a:solidFill>
                <a:effectLst/>
                <a:latin typeface="Arial" panose="020B0604020202020204" pitchFamily="34" charset="0"/>
              </a:rPr>
              <a:t> « J’ai trouvé une famille ici parmi les éducateurs. Ce sont des anges gardiens. Et j’aime bien les gâter car ils le méritent »</a:t>
            </a:r>
            <a:r>
              <a:rPr kumimoji="0" lang="fr-FR" altLang="fr-FR" sz="800" b="0" i="0" u="none" strike="noStrike" cap="none" normalizeH="0" baseline="0" dirty="0">
                <a:ln>
                  <a:noFill/>
                </a:ln>
                <a:solidFill>
                  <a:schemeClr val="tx1"/>
                </a:solidFill>
                <a:effectLst/>
                <a:latin typeface="Arial" panose="020B0604020202020204" pitchFamily="34" charset="0"/>
              </a:rPr>
              <a:t>. La travailleuse sociale sourit : </a:t>
            </a:r>
            <a:r>
              <a:rPr kumimoji="0" lang="fr-FR" altLang="fr-FR" sz="800" b="0" i="1" u="none" strike="noStrike" cap="none" normalizeH="0" baseline="0" dirty="0">
                <a:ln>
                  <a:noFill/>
                </a:ln>
                <a:solidFill>
                  <a:schemeClr val="tx1"/>
                </a:solidFill>
                <a:effectLst/>
                <a:latin typeface="Arial" panose="020B0604020202020204" pitchFamily="34" charset="0"/>
              </a:rPr>
              <a:t>« C’est vrai… chaque vendredi, je sais que je vais recevoir des chocolats »</a:t>
            </a:r>
            <a:r>
              <a:rPr kumimoji="0" lang="fr-FR" altLang="fr-FR" sz="800" b="0" i="0" u="none" strike="noStrike" cap="none" normalizeH="0" baseline="0" dirty="0">
                <a:ln>
                  <a:noFill/>
                </a:ln>
                <a:solidFill>
                  <a:schemeClr val="tx1"/>
                </a:solidFill>
                <a:effectLst/>
                <a:latin typeface="Arial" panose="020B0604020202020204" pitchFamily="34" charset="0"/>
              </a:rPr>
              <a:t>, nous dit-elle en portant le regard sur un paquet de mignonettes Côte d’or posé sur la cheminée. </a:t>
            </a:r>
            <a:r>
              <a:rPr kumimoji="0" lang="fr-FR" altLang="fr-FR" sz="800" b="0" i="1" u="none" strike="noStrike" cap="none" normalizeH="0" baseline="0" dirty="0">
                <a:ln>
                  <a:noFill/>
                </a:ln>
                <a:solidFill>
                  <a:schemeClr val="tx1"/>
                </a:solidFill>
                <a:effectLst/>
                <a:latin typeface="Arial" panose="020B0604020202020204" pitchFamily="34" charset="0"/>
              </a:rPr>
              <a:t>« Vous en voulez ? »</a:t>
            </a:r>
            <a:r>
              <a:rPr kumimoji="0" lang="fr-FR" altLang="fr-FR" sz="800" b="0" i="0" u="none" strike="noStrike" cap="none" normalizeH="0" baseline="0" dirty="0">
                <a:ln>
                  <a:noFill/>
                </a:ln>
                <a:solidFill>
                  <a:schemeClr val="tx1"/>
                </a:solidFill>
                <a:effectLst/>
                <a:latin typeface="Arial" panose="020B0604020202020204" pitchFamily="34" charset="0"/>
              </a:rPr>
              <a:t>, nous propose-t-elle en retirant délicatement le film transparent.</a:t>
            </a:r>
            <a:r>
              <a:rPr kumimoji="0" lang="fr-FR" altLang="fr-FR" sz="800" b="0" i="1" u="none" strike="noStrike" cap="none" normalizeH="0" baseline="0" dirty="0">
                <a:ln>
                  <a:noFill/>
                </a:ln>
                <a:solidFill>
                  <a:schemeClr val="tx1"/>
                </a:solidFill>
                <a:effectLst/>
                <a:latin typeface="Arial" panose="020B0604020202020204" pitchFamily="34" charset="0"/>
              </a:rPr>
              <a:t> « Tu peux en avoir mais un seul, nénette, et baisse le son s’il-te-plait »</a:t>
            </a:r>
            <a:r>
              <a:rPr kumimoji="0" lang="fr-FR" altLang="fr-FR" sz="800" b="0" i="0" u="none" strike="noStrike" cap="none" normalizeH="0" baseline="0" dirty="0">
                <a:ln>
                  <a:noFill/>
                </a:ln>
                <a:solidFill>
                  <a:schemeClr val="tx1"/>
                </a:solidFill>
                <a:effectLst/>
                <a:latin typeface="Arial" panose="020B0604020202020204" pitchFamily="34" charset="0"/>
              </a:rPr>
              <a:t>. Michel s’étire dans sa chaise d’écolier. La journée a été longue. </a:t>
            </a:r>
            <a:r>
              <a:rPr kumimoji="0" lang="fr-FR" altLang="fr-FR" sz="800" b="0" i="1" u="none" strike="noStrike" cap="none" normalizeH="0" baseline="0" dirty="0">
                <a:ln>
                  <a:noFill/>
                </a:ln>
                <a:solidFill>
                  <a:schemeClr val="tx1"/>
                </a:solidFill>
                <a:effectLst/>
                <a:latin typeface="Arial" panose="020B0604020202020204" pitchFamily="34" charset="0"/>
              </a:rPr>
              <a:t>« Je suis arrivé quand à Transi Toi ? ». « A la fin de l’année »</a:t>
            </a:r>
            <a:r>
              <a:rPr kumimoji="0" lang="fr-FR" altLang="fr-FR" sz="800" b="0" i="0" u="none" strike="noStrike" cap="none" normalizeH="0" baseline="0" dirty="0">
                <a:ln>
                  <a:noFill/>
                </a:ln>
                <a:solidFill>
                  <a:schemeClr val="tx1"/>
                </a:solidFill>
                <a:effectLst/>
                <a:latin typeface="Arial" panose="020B0604020202020204" pitchFamily="34" charset="0"/>
              </a:rPr>
              <a:t>, répond d’emblée Mélissa. </a:t>
            </a:r>
            <a:r>
              <a:rPr kumimoji="0" lang="fr-FR" altLang="fr-FR" sz="800" b="0" i="1" u="none" strike="noStrike" cap="none" normalizeH="0" baseline="0" dirty="0">
                <a:ln>
                  <a:noFill/>
                </a:ln>
                <a:solidFill>
                  <a:schemeClr val="tx1"/>
                </a:solidFill>
                <a:effectLst/>
                <a:latin typeface="Arial" panose="020B0604020202020204" pitchFamily="34" charset="0"/>
              </a:rPr>
              <a:t>« Ça fait déjà 5 mois ! »</a:t>
            </a:r>
            <a:r>
              <a:rPr kumimoji="0" lang="fr-FR" altLang="fr-FR" sz="800" b="0" i="0" u="none" strike="noStrike" cap="none" normalizeH="0" baseline="0" dirty="0">
                <a:ln>
                  <a:noFill/>
                </a:ln>
                <a:solidFill>
                  <a:schemeClr val="tx1"/>
                </a:solidFill>
                <a:effectLst/>
                <a:latin typeface="Arial" panose="020B0604020202020204" pitchFamily="34" charset="0"/>
              </a:rPr>
              <a:t>. Le téléphone sonne. La travailleuse sociale décroche et quitte la pièce.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Réponds à Madame, nénette : t’es en quelle année ? »</a:t>
            </a:r>
            <a:r>
              <a:rPr kumimoji="0" lang="fr-FR" altLang="fr-FR" sz="800" b="0" i="0" u="none" strike="noStrike" cap="none" normalizeH="0" baseline="0" dirty="0">
                <a:ln>
                  <a:noFill/>
                </a:ln>
                <a:solidFill>
                  <a:schemeClr val="tx1"/>
                </a:solidFill>
                <a:effectLst/>
                <a:latin typeface="Arial" panose="020B0604020202020204" pitchFamily="34" charset="0"/>
              </a:rPr>
              <a:t> </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Quatrième »</a:t>
            </a:r>
            <a:r>
              <a:rPr kumimoji="0" lang="fr-FR" altLang="fr-FR" sz="800" b="0" i="0" u="none" strike="noStrike" cap="none" normalizeH="0" baseline="0" dirty="0">
                <a:ln>
                  <a:noFill/>
                </a:ln>
                <a:solidFill>
                  <a:schemeClr val="tx1"/>
                </a:solidFill>
                <a:effectLst/>
                <a:latin typeface="Arial" panose="020B0604020202020204" pitchFamily="34" charset="0"/>
              </a:rPr>
              <a:t>. </a:t>
            </a:r>
            <a:br>
              <a:rPr kumimoji="0" lang="fr-FR" altLang="fr-FR" sz="800" b="0" i="0" u="none" strike="noStrike" cap="none" normalizeH="0" baseline="0" dirty="0">
                <a:ln>
                  <a:noFill/>
                </a:ln>
                <a:solidFill>
                  <a:schemeClr val="tx1"/>
                </a:solidFill>
                <a:effectLst/>
                <a:latin typeface="Arial" panose="020B0604020202020204" pitchFamily="34" charset="0"/>
              </a:rPr>
            </a:b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Tu montres comment tu parles bien anglais ? »</a:t>
            </a: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Michel est plein de douceur envers sa </a:t>
            </a:r>
            <a:r>
              <a:rPr kumimoji="0" lang="fr-FR" altLang="fr-FR" sz="800" b="0" i="1" u="none" strike="noStrike" cap="none" normalizeH="0" baseline="0" dirty="0">
                <a:ln>
                  <a:noFill/>
                </a:ln>
                <a:solidFill>
                  <a:schemeClr val="tx1"/>
                </a:solidFill>
                <a:effectLst/>
                <a:latin typeface="Arial" panose="020B0604020202020204" pitchFamily="34" charset="0"/>
              </a:rPr>
              <a:t>« souris d’amour »</a:t>
            </a:r>
            <a:r>
              <a:rPr kumimoji="0" lang="fr-FR" altLang="fr-FR" sz="800" b="0" i="0" u="none" strike="noStrike" cap="none" normalizeH="0" baseline="0" dirty="0">
                <a:ln>
                  <a:noFill/>
                </a:ln>
                <a:solidFill>
                  <a:schemeClr val="tx1"/>
                </a:solidFill>
                <a:effectLst/>
                <a:latin typeface="Arial" panose="020B0604020202020204" pitchFamily="34" charset="0"/>
              </a:rPr>
              <a:t> qui nous récite avec enthousiasme un poème sur les « </a:t>
            </a:r>
            <a:r>
              <a:rPr kumimoji="0" lang="fr-FR" altLang="fr-FR" sz="800" b="0" i="0" u="none" strike="noStrike" cap="none" normalizeH="0" baseline="0" dirty="0" err="1">
                <a:ln>
                  <a:noFill/>
                </a:ln>
                <a:solidFill>
                  <a:schemeClr val="tx1"/>
                </a:solidFill>
                <a:effectLst/>
                <a:latin typeface="Arial" panose="020B0604020202020204" pitchFamily="34" charset="0"/>
              </a:rPr>
              <a:t>purple</a:t>
            </a: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0" u="none" strike="noStrike" cap="none" normalizeH="0" baseline="0" dirty="0" err="1">
                <a:ln>
                  <a:noFill/>
                </a:ln>
                <a:solidFill>
                  <a:schemeClr val="tx1"/>
                </a:solidFill>
                <a:effectLst/>
                <a:latin typeface="Arial" panose="020B0604020202020204" pitchFamily="34" charset="0"/>
              </a:rPr>
              <a:t>flowers</a:t>
            </a:r>
            <a:r>
              <a:rPr kumimoji="0" lang="fr-FR" altLang="fr-FR" sz="800" b="0" i="0" u="none" strike="noStrike" cap="none" normalizeH="0" baseline="0" dirty="0">
                <a:ln>
                  <a:noFill/>
                </a:ln>
                <a:solidFill>
                  <a:schemeClr val="tx1"/>
                </a:solidFill>
                <a:effectLst/>
                <a:latin typeface="Arial" panose="020B0604020202020204" pitchFamily="34" charset="0"/>
              </a:rPr>
              <a:t> ». </a:t>
            </a:r>
            <a:r>
              <a:rPr kumimoji="0" lang="fr-FR" altLang="fr-FR" sz="800" b="0" i="1" u="none" strike="noStrike" cap="none" normalizeH="0" baseline="0" dirty="0">
                <a:ln>
                  <a:noFill/>
                </a:ln>
                <a:solidFill>
                  <a:schemeClr val="tx1"/>
                </a:solidFill>
                <a:effectLst/>
                <a:latin typeface="Arial" panose="020B0604020202020204" pitchFamily="34" charset="0"/>
              </a:rPr>
              <a:t>« Elle regarde des dessins animés en anglais depuis qu’elle est toute petite »</a:t>
            </a:r>
            <a:r>
              <a:rPr kumimoji="0" lang="fr-FR" altLang="fr-FR" sz="800" b="0" i="0" u="none" strike="noStrike" cap="none" normalizeH="0" baseline="0" dirty="0">
                <a:ln>
                  <a:noFill/>
                </a:ln>
                <a:solidFill>
                  <a:schemeClr val="tx1"/>
                </a:solidFill>
                <a:effectLst/>
                <a:latin typeface="Arial" panose="020B0604020202020204" pitchFamily="34" charset="0"/>
              </a:rPr>
              <a:t>, commente Michel, pas peu fier de sa progéniture.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p:txBody>
      </p:sp>
      <p:pic>
        <p:nvPicPr>
          <p:cNvPr id="1026" name="Picture 2" descr="-">
            <a:extLst>
              <a:ext uri="{FF2B5EF4-FFF2-40B4-BE49-F238E27FC236}">
                <a16:creationId xmlns:a16="http://schemas.microsoft.com/office/drawing/2014/main" id="{B08F02E3-F7B0-4706-BC55-C21D81872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703638"/>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
            <a:extLst>
              <a:ext uri="{FF2B5EF4-FFF2-40B4-BE49-F238E27FC236}">
                <a16:creationId xmlns:a16="http://schemas.microsoft.com/office/drawing/2014/main" id="{F18338DA-7DB4-4B3A-85CD-D5215DD68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971800"/>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
            <a:extLst>
              <a:ext uri="{FF2B5EF4-FFF2-40B4-BE49-F238E27FC236}">
                <a16:creationId xmlns:a16="http://schemas.microsoft.com/office/drawing/2014/main" id="{B9038215-2B3D-4092-872F-3B0ED502B0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697163"/>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
            <a:extLst>
              <a:ext uri="{FF2B5EF4-FFF2-40B4-BE49-F238E27FC236}">
                <a16:creationId xmlns:a16="http://schemas.microsoft.com/office/drawing/2014/main" id="{E96EA4B0-6A50-4B95-A2DE-13C687A3E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422525"/>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
            <a:extLst>
              <a:ext uri="{FF2B5EF4-FFF2-40B4-BE49-F238E27FC236}">
                <a16:creationId xmlns:a16="http://schemas.microsoft.com/office/drawing/2014/main" id="{120679D3-A23D-4344-8112-BB58321F63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1417638"/>
            <a:ext cx="76200" cy="10477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
            <a:extLst>
              <a:ext uri="{FF2B5EF4-FFF2-40B4-BE49-F238E27FC236}">
                <a16:creationId xmlns:a16="http://schemas.microsoft.com/office/drawing/2014/main" id="{8F040163-53BE-497B-89EA-E34B460B68ED}"/>
              </a:ext>
            </a:extLst>
          </p:cNvPr>
          <p:cNvSpPr>
            <a:spLocks noChangeArrowheads="1"/>
          </p:cNvSpPr>
          <p:nvPr/>
        </p:nvSpPr>
        <p:spPr bwMode="auto">
          <a:xfrm>
            <a:off x="5625142" y="1388879"/>
            <a:ext cx="5852396" cy="513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J’ai perdu ma femme d’un cancer du pancréas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Mélissa est de retour : </a:t>
            </a:r>
            <a:r>
              <a:rPr kumimoji="0" lang="fr-FR" altLang="fr-FR" sz="800" b="0" i="1" u="none" strike="noStrike" cap="none" normalizeH="0" baseline="0" dirty="0">
                <a:ln>
                  <a:noFill/>
                </a:ln>
                <a:solidFill>
                  <a:schemeClr val="tx1"/>
                </a:solidFill>
                <a:effectLst/>
                <a:latin typeface="Arial" panose="020B0604020202020204" pitchFamily="34" charset="0"/>
              </a:rPr>
              <a:t>« J’ai une famille de la région qui arrive dans une heure : un couple avec deux enfants et deux American Staff »</a:t>
            </a: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Ce sont ceux qui sont déjà venus la semaine dernière ? »</a:t>
            </a:r>
            <a:r>
              <a:rPr kumimoji="0" lang="fr-FR" altLang="fr-FR" sz="800" b="0" i="0" u="none" strike="noStrike" cap="none" normalizeH="0" baseline="0" dirty="0">
                <a:ln>
                  <a:noFill/>
                </a:ln>
                <a:solidFill>
                  <a:schemeClr val="tx1"/>
                </a:solidFill>
                <a:effectLst/>
                <a:latin typeface="Arial" panose="020B0604020202020204" pitchFamily="34" charset="0"/>
              </a:rPr>
              <a:t> questionne Michel. </a:t>
            </a:r>
            <a:r>
              <a:rPr kumimoji="0" lang="fr-FR" altLang="fr-FR" sz="800" b="0" i="1" u="none" strike="noStrike" cap="none" normalizeH="0" baseline="0" dirty="0">
                <a:ln>
                  <a:noFill/>
                </a:ln>
                <a:solidFill>
                  <a:schemeClr val="tx1"/>
                </a:solidFill>
                <a:effectLst/>
                <a:latin typeface="Arial" panose="020B0604020202020204" pitchFamily="34" charset="0"/>
              </a:rPr>
              <a:t>« Oui ils avaient trouvé une solution mais là, ils sont de nouveau à la rue »</a:t>
            </a:r>
            <a:r>
              <a:rPr kumimoji="0" lang="fr-FR" altLang="fr-FR" sz="800" b="0" i="0" u="none" strike="noStrike" cap="none" normalizeH="0" baseline="0" dirty="0">
                <a:ln>
                  <a:noFill/>
                </a:ln>
                <a:solidFill>
                  <a:schemeClr val="tx1"/>
                </a:solidFill>
                <a:effectLst/>
                <a:latin typeface="Arial" panose="020B0604020202020204" pitchFamily="34" charset="0"/>
              </a:rPr>
              <a:t>, lui répond Mélissa. </a:t>
            </a:r>
            <a:r>
              <a:rPr kumimoji="0" lang="fr-FR" altLang="fr-FR" sz="800" b="0" i="1" u="none" strike="noStrike" cap="none" normalizeH="0" baseline="0" dirty="0">
                <a:ln>
                  <a:noFill/>
                </a:ln>
                <a:solidFill>
                  <a:schemeClr val="tx1"/>
                </a:solidFill>
                <a:effectLst/>
                <a:latin typeface="Arial" panose="020B0604020202020204" pitchFamily="34" charset="0"/>
              </a:rPr>
              <a:t>« On en était où déjà ? »</a:t>
            </a:r>
            <a:r>
              <a:rPr kumimoji="0" lang="fr-FR" altLang="fr-FR" sz="800" b="0" i="0" u="none" strike="noStrike" cap="none" normalizeH="0" baseline="0" dirty="0">
                <a:ln>
                  <a:noFill/>
                </a:ln>
                <a:solidFill>
                  <a:schemeClr val="tx1"/>
                </a:solidFill>
                <a:effectLst/>
                <a:latin typeface="Arial" panose="020B0604020202020204" pitchFamily="34" charset="0"/>
              </a:rPr>
              <a:t>, demande Michel. </a:t>
            </a:r>
            <a:r>
              <a:rPr kumimoji="0" lang="fr-FR" altLang="fr-FR" sz="800" b="0" i="1" u="none" strike="noStrike" cap="none" normalizeH="0" baseline="0" dirty="0">
                <a:ln>
                  <a:noFill/>
                </a:ln>
                <a:solidFill>
                  <a:schemeClr val="tx1"/>
                </a:solidFill>
                <a:effectLst/>
                <a:latin typeface="Arial" panose="020B0604020202020204" pitchFamily="34" charset="0"/>
              </a:rPr>
              <a:t>« Ah oui, à mon arrivée en décembre. Je vais tout vous raconter mais pas devant… »</a:t>
            </a:r>
            <a:r>
              <a:rPr kumimoji="0" lang="fr-FR" altLang="fr-FR" sz="800" b="0" i="0" u="none" strike="noStrike" cap="none" normalizeH="0" baseline="0" dirty="0">
                <a:ln>
                  <a:noFill/>
                </a:ln>
                <a:solidFill>
                  <a:schemeClr val="tx1"/>
                </a:solidFill>
                <a:effectLst/>
                <a:latin typeface="Arial" panose="020B0604020202020204" pitchFamily="34" charset="0"/>
              </a:rPr>
              <a:t> murmure-t-il en désignant sa fille. </a:t>
            </a:r>
            <a:r>
              <a:rPr kumimoji="0" lang="fr-FR" altLang="fr-FR" sz="800" b="0" i="1" u="none" strike="noStrike" cap="none" normalizeH="0" baseline="0" dirty="0">
                <a:ln>
                  <a:noFill/>
                </a:ln>
                <a:solidFill>
                  <a:schemeClr val="tx1"/>
                </a:solidFill>
                <a:effectLst/>
                <a:latin typeface="Arial" panose="020B0604020202020204" pitchFamily="34" charset="0"/>
              </a:rPr>
              <a:t>« Tu veux bien aller jouer, papa il a une réunion pour le travail »</a:t>
            </a:r>
            <a:r>
              <a:rPr kumimoji="0" lang="fr-FR" altLang="fr-FR" sz="800" b="0" i="0" u="none" strike="noStrike" cap="none" normalizeH="0" baseline="0" dirty="0">
                <a:ln>
                  <a:noFill/>
                </a:ln>
                <a:solidFill>
                  <a:schemeClr val="tx1"/>
                </a:solidFill>
                <a:effectLst/>
                <a:latin typeface="Arial" panose="020B0604020202020204" pitchFamily="34" charset="0"/>
              </a:rPr>
              <a:t>. (…) </a:t>
            </a:r>
            <a:r>
              <a:rPr kumimoji="0" lang="fr-FR" altLang="fr-FR" sz="800" b="0" i="1" u="none" strike="noStrike" cap="none" normalizeH="0" baseline="0" dirty="0">
                <a:ln>
                  <a:noFill/>
                </a:ln>
                <a:solidFill>
                  <a:schemeClr val="tx1"/>
                </a:solidFill>
                <a:effectLst/>
                <a:latin typeface="Arial" panose="020B0604020202020204" pitchFamily="34" charset="0"/>
              </a:rPr>
              <a:t>« Je préfère ne pas parler de sa maman en sa présence. »</a:t>
            </a:r>
            <a:r>
              <a:rPr kumimoji="0" lang="fr-FR" altLang="fr-FR" sz="800" b="0" i="0" u="none" strike="noStrike" cap="none" normalizeH="0" baseline="0" dirty="0">
                <a:ln>
                  <a:noFill/>
                </a:ln>
                <a:solidFill>
                  <a:schemeClr val="tx1"/>
                </a:solidFill>
                <a:effectLst/>
                <a:latin typeface="Arial" panose="020B0604020202020204" pitchFamily="34" charset="0"/>
              </a:rPr>
              <a:t> Michel a perdu sa femme il y a cinq ans d’un cancer du pancréas. </a:t>
            </a:r>
            <a:r>
              <a:rPr kumimoji="0" lang="fr-FR" altLang="fr-FR" sz="800" b="0" i="1" u="none" strike="noStrike" cap="none" normalizeH="0" baseline="0" dirty="0">
                <a:ln>
                  <a:noFill/>
                </a:ln>
                <a:solidFill>
                  <a:schemeClr val="tx1"/>
                </a:solidFill>
                <a:effectLst/>
                <a:latin typeface="Arial" panose="020B0604020202020204" pitchFamily="34" charset="0"/>
              </a:rPr>
              <a:t>« Non, elle n’a pas suivi de traitement. Mon père est mort de cette maladie, elle savait bien à quoi s’en tenir. Au bout de six mois, elle était partie. » </a:t>
            </a: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On m’a dit : un homme seul, ce n’est pas propre et ça ne nettoie pas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Michel s’est retrouvé seul avec sa fille du jour au lendemain. </a:t>
            </a:r>
            <a:r>
              <a:rPr kumimoji="0" lang="fr-FR" altLang="fr-FR" sz="800" b="0" i="1" u="none" strike="noStrike" cap="none" normalizeH="0" baseline="0" dirty="0">
                <a:ln>
                  <a:noFill/>
                </a:ln>
                <a:solidFill>
                  <a:schemeClr val="tx1"/>
                </a:solidFill>
                <a:effectLst/>
                <a:latin typeface="Arial" panose="020B0604020202020204" pitchFamily="34" charset="0"/>
              </a:rPr>
              <a:t>« Comme je partais déjà travailler à 5h’ du matin et que je n’ai ni parent ni famille, la p’tite a commencé à aller à l’internat »</a:t>
            </a:r>
            <a:r>
              <a:rPr kumimoji="0" lang="fr-FR" altLang="fr-FR" sz="800" b="0" i="0" u="none" strike="noStrike" cap="none" normalizeH="0" baseline="0" dirty="0">
                <a:ln>
                  <a:noFill/>
                </a:ln>
                <a:solidFill>
                  <a:schemeClr val="tx1"/>
                </a:solidFill>
                <a:effectLst/>
                <a:latin typeface="Arial" panose="020B0604020202020204" pitchFamily="34" charset="0"/>
              </a:rPr>
              <a:t>. Il louait à l’époque </a:t>
            </a:r>
            <a:r>
              <a:rPr kumimoji="0" lang="fr-FR" altLang="fr-FR" sz="800" b="0" i="1" u="none" strike="noStrike" cap="none" normalizeH="0" baseline="0" dirty="0">
                <a:ln>
                  <a:noFill/>
                </a:ln>
                <a:solidFill>
                  <a:schemeClr val="tx1"/>
                </a:solidFill>
                <a:effectLst/>
                <a:latin typeface="Arial" panose="020B0604020202020204" pitchFamily="34" charset="0"/>
              </a:rPr>
              <a:t>« une maison insalubre, avec des champignons de 20 centimètres de diamètre »</a:t>
            </a:r>
            <a:r>
              <a:rPr kumimoji="0" lang="fr-FR" altLang="fr-FR" sz="800" b="0" i="0" u="none" strike="noStrike" cap="none" normalizeH="0" baseline="0" dirty="0">
                <a:ln>
                  <a:noFill/>
                </a:ln>
                <a:solidFill>
                  <a:schemeClr val="tx1"/>
                </a:solidFill>
                <a:effectLst/>
                <a:latin typeface="Arial" panose="020B0604020202020204" pitchFamily="34" charset="0"/>
              </a:rPr>
              <a:t>, qu’il a fini par quitter suite à des altercations avec le propriétaire. Il a déménagé dans un autre logement </a:t>
            </a:r>
            <a:r>
              <a:rPr kumimoji="0" lang="fr-FR" altLang="fr-FR" sz="800" b="0" i="1" u="none" strike="noStrike" cap="none" normalizeH="0" baseline="0" dirty="0">
                <a:ln>
                  <a:noFill/>
                </a:ln>
                <a:solidFill>
                  <a:schemeClr val="tx1"/>
                </a:solidFill>
                <a:effectLst/>
                <a:latin typeface="Arial" panose="020B0604020202020204" pitchFamily="34" charset="0"/>
              </a:rPr>
              <a:t>« mais le propriétaire a abusé de ma gentillesse »</a:t>
            </a:r>
            <a:r>
              <a:rPr kumimoji="0" lang="fr-FR" altLang="fr-FR" sz="800" b="0" i="0" u="none" strike="noStrike" cap="none" normalizeH="0" baseline="0" dirty="0">
                <a:ln>
                  <a:noFill/>
                </a:ln>
                <a:solidFill>
                  <a:schemeClr val="tx1"/>
                </a:solidFill>
                <a:effectLst/>
                <a:latin typeface="Arial" panose="020B0604020202020204" pitchFamily="34" charset="0"/>
              </a:rPr>
              <a:t>. Michel se frotte le visage. </a:t>
            </a:r>
            <a:r>
              <a:rPr kumimoji="0" lang="fr-FR" altLang="fr-FR" sz="800" b="0" i="1" u="none" strike="noStrike" cap="none" normalizeH="0" baseline="0" dirty="0">
                <a:ln>
                  <a:noFill/>
                </a:ln>
                <a:solidFill>
                  <a:schemeClr val="tx1"/>
                </a:solidFill>
                <a:effectLst/>
                <a:latin typeface="Arial" panose="020B0604020202020204" pitchFamily="34" charset="0"/>
              </a:rPr>
              <a:t>« J’ai commencé à faire le tour des agences. Je me suis fait refouler au moins dix fois. On m’a dit qu’un homme seul, ce n’est pas propre et ça ne nettoie pas ! C’est pas vrai, hein Mélissa, tu sais bien toi »</a:t>
            </a:r>
            <a:r>
              <a:rPr kumimoji="0" lang="fr-FR" altLang="fr-FR" sz="800" b="0" i="0" u="none" strike="noStrike" cap="none" normalizeH="0" baseline="0" dirty="0">
                <a:ln>
                  <a:noFill/>
                </a:ln>
                <a:solidFill>
                  <a:schemeClr val="tx1"/>
                </a:solidFill>
                <a:effectLst/>
                <a:latin typeface="Arial" panose="020B0604020202020204" pitchFamily="34" charset="0"/>
              </a:rPr>
              <a:t>. La jeune femme hoche la tête. </a:t>
            </a:r>
            <a:r>
              <a:rPr kumimoji="0" lang="fr-FR" altLang="fr-FR" sz="800" b="0" i="1" u="none" strike="noStrike" cap="none" normalizeH="0" baseline="0" dirty="0">
                <a:ln>
                  <a:noFill/>
                </a:ln>
                <a:solidFill>
                  <a:schemeClr val="tx1"/>
                </a:solidFill>
                <a:effectLst/>
                <a:latin typeface="Arial" panose="020B0604020202020204" pitchFamily="34" charset="0"/>
              </a:rPr>
              <a:t>« Michel c’est quelqu’un de très correct. On a d’ailleurs décidé que s’il voulait, en semaine, se laver et se faire un repas chaud dans la cuisine communautaire, il pouvait y avoir accès. »</a:t>
            </a: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J’ai 50 ans et je travaille depuis 32 ans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Comme il ne trouvait pas de logement, Michel a commencé à séjourner à l’hôtel </a:t>
            </a:r>
            <a:r>
              <a:rPr kumimoji="0" lang="fr-FR" altLang="fr-FR" sz="800" b="0" i="1" u="none" strike="noStrike" cap="none" normalizeH="0" baseline="0" dirty="0">
                <a:ln>
                  <a:noFill/>
                </a:ln>
                <a:solidFill>
                  <a:schemeClr val="tx1"/>
                </a:solidFill>
                <a:effectLst/>
                <a:latin typeface="Arial" panose="020B0604020202020204" pitchFamily="34" charset="0"/>
              </a:rPr>
              <a:t>« le temps de… »</a:t>
            </a: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J’avais encore 5.000 euros d’économies à ce moment-là. Quand je n’ai plus eu d’argent, j’ai fait des démarches dans un CPAS. Mais ils m’ont refoulé car j’avais ─ et j’ai d’ailleurs toujours ─ un emploi. J’ai 50 ans et ça fait 32 ans que je travaille ! »</a:t>
            </a:r>
            <a:r>
              <a:rPr kumimoji="0" lang="fr-FR" altLang="fr-FR"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C’est au CPAS que Michel reçoit les coordonnées du Triangle. </a:t>
            </a:r>
            <a:r>
              <a:rPr kumimoji="0" lang="fr-FR" altLang="fr-FR" sz="800" b="0" i="1" u="none" strike="noStrike" cap="none" normalizeH="0" baseline="0" dirty="0">
                <a:ln>
                  <a:noFill/>
                </a:ln>
                <a:solidFill>
                  <a:schemeClr val="tx1"/>
                </a:solidFill>
                <a:effectLst/>
                <a:latin typeface="Arial" panose="020B0604020202020204" pitchFamily="34" charset="0"/>
              </a:rPr>
              <a:t>« Je suis venu directement le lundi, j’ai vu trois travailleurs sociaux et le vendredi suivant, on a commencé à séjourner tous les week-ends avec ma fille »</a:t>
            </a:r>
            <a:r>
              <a:rPr kumimoji="0" lang="fr-FR" altLang="fr-FR" sz="800" b="0" i="0" u="none" strike="noStrike" cap="none" normalizeH="0" baseline="0" dirty="0">
                <a:ln>
                  <a:noFill/>
                </a:ln>
                <a:solidFill>
                  <a:schemeClr val="tx1"/>
                </a:solidFill>
                <a:effectLst/>
                <a:latin typeface="Arial" panose="020B0604020202020204" pitchFamily="34" charset="0"/>
              </a:rPr>
              <a:t>. Et en semaine, comme Michel n’est pas accompagné de sa fille, il ne peut pas dormir à l’abri de nuit qui est réservé au(x) parent(s) avec enfant(s). Il dort dans la camionnette de son travail. </a:t>
            </a:r>
            <a:r>
              <a:rPr kumimoji="0" lang="fr-FR" altLang="fr-FR" sz="800" b="0" i="1" u="none" strike="noStrike" cap="none" normalizeH="0" baseline="0" dirty="0">
                <a:ln>
                  <a:noFill/>
                </a:ln>
                <a:solidFill>
                  <a:schemeClr val="tx1"/>
                </a:solidFill>
                <a:effectLst/>
                <a:latin typeface="Arial" panose="020B0604020202020204" pitchFamily="34" charset="0"/>
              </a:rPr>
              <a:t>« C’est hardcore. Surtout quand il a fait -10. Pour éviter tout problème, je me suis trouvé un trou perdu où personne ne va »</a:t>
            </a:r>
            <a:r>
              <a:rPr kumimoji="0" lang="fr-FR" altLang="fr-FR"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Dès que tu es père et que tu travailles, ça bloque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Mélissa est désemparée : </a:t>
            </a:r>
            <a:r>
              <a:rPr kumimoji="0" lang="fr-FR" altLang="fr-FR" sz="800" b="0" i="1" u="none" strike="noStrike" cap="none" normalizeH="0" baseline="0" dirty="0">
                <a:ln>
                  <a:noFill/>
                </a:ln>
                <a:solidFill>
                  <a:schemeClr val="tx1"/>
                </a:solidFill>
                <a:effectLst/>
                <a:latin typeface="Arial" panose="020B0604020202020204" pitchFamily="34" charset="0"/>
              </a:rPr>
              <a:t>« J’ai tout essayé, aucune institution n’est adaptée à la situation de Michel. Dès que tu es père et que tu travailles, ça bloque ! »</a:t>
            </a:r>
            <a:r>
              <a:rPr kumimoji="0" lang="fr-FR" altLang="fr-FR" sz="800" b="0" i="0" u="none" strike="noStrike" cap="none" normalizeH="0" baseline="0" dirty="0">
                <a:ln>
                  <a:noFill/>
                </a:ln>
                <a:solidFill>
                  <a:schemeClr val="tx1"/>
                </a:solidFill>
                <a:effectLst/>
                <a:latin typeface="Arial" panose="020B0604020202020204" pitchFamily="34" charset="0"/>
              </a:rPr>
              <a:t>. Et les problèmes s’accumulent : des saisies sur salaire pour apurer d’anciennes dettes aux allocations familiales majorées bloquées en l’absence d’adresse de référence qu’il est difficile d’obtenir en raison du statut professionnel de Michel aux primes professionnelles qui n’ont toujours pas été versées pour des raisons administratives, comme le dit avec dépit la travailleuse sociale, </a:t>
            </a:r>
            <a:r>
              <a:rPr kumimoji="0" lang="fr-FR" altLang="fr-FR" sz="800" b="0" i="1" u="none" strike="noStrike" cap="none" normalizeH="0" baseline="0" dirty="0">
                <a:ln>
                  <a:noFill/>
                </a:ln>
                <a:solidFill>
                  <a:schemeClr val="tx1"/>
                </a:solidFill>
                <a:effectLst/>
                <a:latin typeface="Arial" panose="020B0604020202020204" pitchFamily="34" charset="0"/>
              </a:rPr>
              <a:t>« ça cale de partout »</a:t>
            </a:r>
            <a:r>
              <a:rPr kumimoji="0" lang="fr-FR" altLang="fr-FR" sz="800" b="0" i="0" u="none" strike="noStrike" cap="none" normalizeH="0" baseline="0" dirty="0">
                <a:ln>
                  <a:noFill/>
                </a:ln>
                <a:solidFill>
                  <a:schemeClr val="tx1"/>
                </a:solidFill>
                <a:effectLst/>
                <a:latin typeface="Arial" panose="020B0604020202020204" pitchFamily="34" charset="0"/>
              </a:rPr>
              <a:t>. Tout récemment, la situation semblait connaître une issue favorable via le capteur logement mais le propriétaire a finalement décidé de louer à d’autres personnes. </a:t>
            </a:r>
            <a:r>
              <a:rPr kumimoji="0" lang="fr-FR" altLang="fr-FR" sz="800" b="0" i="1" u="none" strike="noStrike" cap="none" normalizeH="0" baseline="0" dirty="0">
                <a:ln>
                  <a:noFill/>
                </a:ln>
                <a:solidFill>
                  <a:schemeClr val="tx1"/>
                </a:solidFill>
                <a:effectLst/>
                <a:latin typeface="Arial" panose="020B0604020202020204" pitchFamily="34" charset="0"/>
              </a:rPr>
              <a:t>« J’ai une autre piste pour un habitat partagé mais il y a plusieurs démarches à réaliser »</a:t>
            </a:r>
            <a:r>
              <a:rPr kumimoji="0" lang="fr-FR" altLang="fr-FR" sz="800" b="0" i="0" u="none" strike="noStrike" cap="none" normalizeH="0" baseline="0" dirty="0">
                <a:ln>
                  <a:noFill/>
                </a:ln>
                <a:solidFill>
                  <a:schemeClr val="tx1"/>
                </a:solidFill>
                <a:effectLst/>
                <a:latin typeface="Arial" panose="020B0604020202020204" pitchFamily="34" charset="0"/>
              </a:rPr>
              <a:t>. </a:t>
            </a:r>
            <a:r>
              <a:rPr kumimoji="0" lang="fr-FR" altLang="fr-FR" sz="800" b="0" i="1" u="none" strike="noStrike" cap="none" normalizeH="0" baseline="0" dirty="0">
                <a:ln>
                  <a:noFill/>
                </a:ln>
                <a:solidFill>
                  <a:schemeClr val="tx1"/>
                </a:solidFill>
                <a:effectLst/>
                <a:latin typeface="Arial" panose="020B0604020202020204" pitchFamily="34" charset="0"/>
              </a:rPr>
              <a:t>« Moi je suis preneur »</a:t>
            </a:r>
            <a:r>
              <a:rPr kumimoji="0" lang="fr-FR" altLang="fr-FR" sz="800" b="0" i="0" u="none" strike="noStrike" cap="none" normalizeH="0" baseline="0" dirty="0">
                <a:ln>
                  <a:noFill/>
                </a:ln>
                <a:solidFill>
                  <a:schemeClr val="tx1"/>
                </a:solidFill>
                <a:effectLst/>
                <a:latin typeface="Arial" panose="020B0604020202020204" pitchFamily="34" charset="0"/>
              </a:rPr>
              <a:t>, répond Michel déterminé.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1560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556678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Un témoignage parmi d’autres …</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981075"/>
            <a:ext cx="10838732" cy="807913"/>
          </a:xfrm>
          <a:prstGeom prst="rect">
            <a:avLst/>
          </a:prstGeom>
        </p:spPr>
        <p:txBody>
          <a:bodyPr wrap="square">
            <a:spAutoFit/>
          </a:bodyPr>
          <a:lstStyle/>
          <a:p>
            <a:r>
              <a:rPr lang="fr-BE" sz="1400" b="1" dirty="0"/>
              <a:t>Un père salarié et à la rue avec sa fille : "un casse-tête" pour les travailleurs sociaux</a:t>
            </a:r>
          </a:p>
          <a:p>
            <a:r>
              <a:rPr lang="fr-BE" sz="1050" dirty="0"/>
              <a:t>Source : </a:t>
            </a:r>
            <a:r>
              <a:rPr lang="fr-BE" sz="1050" b="1" dirty="0"/>
              <a:t>Le Guide Social</a:t>
            </a:r>
            <a:r>
              <a:rPr lang="fr-BE" sz="1050" dirty="0"/>
              <a:t> , Avenue Arnaud </a:t>
            </a:r>
            <a:r>
              <a:rPr lang="fr-BE" sz="1050" dirty="0" err="1"/>
              <a:t>Fraiteur</a:t>
            </a:r>
            <a:r>
              <a:rPr lang="fr-BE" sz="1050" dirty="0"/>
              <a:t> 15-23 - 1050 Bruxelles, le 31/05/2021</a:t>
            </a:r>
            <a:endParaRPr lang="fr-BE" sz="1400" dirty="0"/>
          </a:p>
          <a:p>
            <a:endParaRPr lang="fr-BE" sz="1100" dirty="0"/>
          </a:p>
          <a:p>
            <a:endParaRPr lang="fr-BE" sz="1100" dirty="0"/>
          </a:p>
        </p:txBody>
      </p:sp>
      <p:sp>
        <p:nvSpPr>
          <p:cNvPr id="4" name="Rectangle 1">
            <a:extLst>
              <a:ext uri="{FF2B5EF4-FFF2-40B4-BE49-F238E27FC236}">
                <a16:creationId xmlns:a16="http://schemas.microsoft.com/office/drawing/2014/main" id="{F25BB995-F5C3-4117-9166-4A0FE17CA3BB}"/>
              </a:ext>
            </a:extLst>
          </p:cNvPr>
          <p:cNvSpPr>
            <a:spLocks noChangeArrowheads="1"/>
          </p:cNvSpPr>
          <p:nvPr/>
        </p:nvSpPr>
        <p:spPr bwMode="auto">
          <a:xfrm>
            <a:off x="249340" y="1905505"/>
            <a:ext cx="556678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Michel a vu passer une cinquantaine de familles qui ont été aidées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C’est que depuis qu’il fréquente le centre de jour et l’abri de nuit du Triangle, Michel a vu passer une cinquantaine de familles… </a:t>
            </a:r>
            <a:r>
              <a:rPr kumimoji="0" lang="fr-FR" altLang="fr-FR" sz="800" b="0" i="1" u="none" strike="noStrike" cap="none" normalizeH="0" baseline="0" dirty="0">
                <a:ln>
                  <a:noFill/>
                </a:ln>
                <a:solidFill>
                  <a:schemeClr val="tx1"/>
                </a:solidFill>
                <a:effectLst/>
                <a:latin typeface="Arial" panose="020B0604020202020204" pitchFamily="34" charset="0"/>
              </a:rPr>
              <a:t>« Par mois, on a environ 8 à 10 familles qu’on parvient à aider. La première chose qu’on leur propose c’est d’aller en maison d’accueil. Mais pour l’instant, celle du Triangle est full »</a:t>
            </a:r>
            <a:r>
              <a:rPr kumimoji="0" lang="fr-FR" altLang="fr-FR"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La porte s’ouvre. </a:t>
            </a:r>
            <a:r>
              <a:rPr kumimoji="0" lang="fr-FR" altLang="fr-FR" sz="800" b="0" i="1" u="none" strike="noStrike" cap="none" normalizeH="0" baseline="0" dirty="0">
                <a:ln>
                  <a:noFill/>
                </a:ln>
                <a:solidFill>
                  <a:schemeClr val="tx1"/>
                </a:solidFill>
                <a:effectLst/>
                <a:latin typeface="Arial" panose="020B0604020202020204" pitchFamily="34" charset="0"/>
              </a:rPr>
              <a:t>« Qu’est-ce qu’il y a ma pépite ? Entre »</a:t>
            </a:r>
            <a:r>
              <a:rPr kumimoji="0" lang="fr-FR" altLang="fr-FR" sz="800" b="0" i="0" u="none" strike="noStrike" cap="none" normalizeH="0" baseline="0" dirty="0">
                <a:ln>
                  <a:noFill/>
                </a:ln>
                <a:solidFill>
                  <a:schemeClr val="tx1"/>
                </a:solidFill>
                <a:effectLst/>
                <a:latin typeface="Arial" panose="020B0604020202020204" pitchFamily="34" charset="0"/>
              </a:rPr>
              <a:t>. Alice veut juste un câlin de son papa. Dans moins d’une heure, ils rejoindront le dortoir de l’abri de nuit où ils dormiront dans des lits superposés. Mais avant de filer sous la douche et d’enfiler son pyjama, Alice veut nous faire visiter les lieux. Ça tombe bien car la famille avec les deux enfants et les deux American Staff vient d’arriver, Mélissa va les recevoir dans le bureau.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Un couple avec un enfant de 5 ans et une jeune femme seule avec un bébé</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Alice nous tire dans la cuisine communautaire. </a:t>
            </a:r>
            <a:r>
              <a:rPr kumimoji="0" lang="fr-FR" altLang="fr-FR" sz="800" b="0" i="1" u="none" strike="noStrike" cap="none" normalizeH="0" baseline="0" dirty="0">
                <a:ln>
                  <a:noFill/>
                </a:ln>
                <a:solidFill>
                  <a:schemeClr val="tx1"/>
                </a:solidFill>
                <a:effectLst/>
                <a:latin typeface="Arial" panose="020B0604020202020204" pitchFamily="34" charset="0"/>
              </a:rPr>
              <a:t>« T’aimes bien ça ? »</a:t>
            </a:r>
            <a:r>
              <a:rPr kumimoji="0" lang="fr-FR" altLang="fr-FR" sz="800" b="0" i="0" u="none" strike="noStrike" cap="none" normalizeH="0" baseline="0" dirty="0">
                <a:ln>
                  <a:noFill/>
                </a:ln>
                <a:solidFill>
                  <a:schemeClr val="tx1"/>
                </a:solidFill>
                <a:effectLst/>
                <a:latin typeface="Arial" panose="020B0604020202020204" pitchFamily="34" charset="0"/>
              </a:rPr>
              <a:t>, la gamine nous tend des barres chocolatées. </a:t>
            </a:r>
            <a:r>
              <a:rPr kumimoji="0" lang="fr-FR" altLang="fr-FR" sz="800" b="0" i="1" u="none" strike="noStrike" cap="none" normalizeH="0" baseline="0" dirty="0">
                <a:ln>
                  <a:noFill/>
                </a:ln>
                <a:solidFill>
                  <a:schemeClr val="tx1"/>
                </a:solidFill>
                <a:effectLst/>
                <a:latin typeface="Arial" panose="020B0604020202020204" pitchFamily="34" charset="0"/>
              </a:rPr>
              <a:t>« Tout ça c’est à moi »</a:t>
            </a:r>
            <a:r>
              <a:rPr kumimoji="0" lang="fr-FR" altLang="fr-FR" sz="800" b="0" i="0" u="none" strike="noStrike" cap="none" normalizeH="0" baseline="0" dirty="0">
                <a:ln>
                  <a:noFill/>
                </a:ln>
                <a:solidFill>
                  <a:schemeClr val="tx1"/>
                </a:solidFill>
                <a:effectLst/>
                <a:latin typeface="Arial" panose="020B0604020202020204" pitchFamily="34" charset="0"/>
              </a:rPr>
              <a:t>. Michel ouvre le frigo et nous étale ses provisions. </a:t>
            </a:r>
            <a:r>
              <a:rPr kumimoji="0" lang="fr-FR" altLang="fr-FR" sz="800" b="0" i="1" u="none" strike="noStrike" cap="none" normalizeH="0" baseline="0" dirty="0">
                <a:ln>
                  <a:noFill/>
                </a:ln>
                <a:solidFill>
                  <a:schemeClr val="tx1"/>
                </a:solidFill>
                <a:effectLst/>
                <a:latin typeface="Arial" panose="020B0604020202020204" pitchFamily="34" charset="0"/>
              </a:rPr>
              <a:t>« Comme je travaille, j’achète ma nourriture moi-même. Je ne me sers pas dans le garde meuble, je laisse les aliments aux autres familles »</a:t>
            </a:r>
            <a:r>
              <a:rPr kumimoji="0" lang="fr-FR" altLang="fr-FR"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Dans l’un des salons que Michel et Alice partagent en ce moment avec un couple et un petit garçon de 5 ans, Alice nous montre tous ses jeux Nintendo Switch, son grand cartable rose et ses peluches dont nous avons oublié les noms. Une jeune fille de 20 ans entre dans le salon avec son bébé de trois mois. Elle semble très proche de l’autre jeune couple au point que nous pensions qu’ils formaient tous une même famille. </a:t>
            </a:r>
            <a:r>
              <a:rPr kumimoji="0" lang="fr-FR" altLang="fr-FR" sz="800" b="0" i="1" u="none" strike="noStrike" cap="none" normalizeH="0" baseline="0" dirty="0">
                <a:ln>
                  <a:noFill/>
                </a:ln>
                <a:solidFill>
                  <a:schemeClr val="tx1"/>
                </a:solidFill>
                <a:effectLst/>
                <a:latin typeface="Arial" panose="020B0604020202020204" pitchFamily="34" charset="0"/>
              </a:rPr>
              <a:t>« On crée facilement des liens ici. On partage les mêmes galères »</a:t>
            </a:r>
            <a:r>
              <a:rPr kumimoji="0" lang="fr-FR" altLang="fr-FR" sz="800" b="0" i="0" u="none" strike="noStrike" cap="none" normalizeH="0" baseline="0" dirty="0">
                <a:ln>
                  <a:noFill/>
                </a:ln>
                <a:solidFill>
                  <a:schemeClr val="tx1"/>
                </a:solidFill>
                <a:effectLst/>
                <a:latin typeface="Arial" panose="020B0604020202020204" pitchFamily="34" charset="0"/>
              </a:rPr>
              <a:t>, commente Michel tandis qu’Alice prépare ses peluches pour une séance photos. </a:t>
            </a:r>
            <a:r>
              <a:rPr kumimoji="0" lang="fr-FR" altLang="fr-FR" sz="800" b="0" i="1" u="none" strike="noStrike" cap="none" normalizeH="0" baseline="0" dirty="0">
                <a:ln>
                  <a:noFill/>
                </a:ln>
                <a:solidFill>
                  <a:schemeClr val="tx1"/>
                </a:solidFill>
                <a:effectLst/>
                <a:latin typeface="Arial" panose="020B0604020202020204" pitchFamily="34" charset="0"/>
              </a:rPr>
              <a:t>« Tu voudras bien écrire sur la photo que tu m’aimes bien et puis tu me la donnes ? »</a:t>
            </a:r>
            <a:r>
              <a:rPr kumimoji="0" lang="fr-FR" altLang="fr-FR" sz="800" b="0" i="0" u="none" strike="noStrike" cap="none" normalizeH="0" baseline="0" dirty="0">
                <a:ln>
                  <a:noFill/>
                </a:ln>
                <a:solidFill>
                  <a:schemeClr val="tx1"/>
                </a:solidFill>
                <a:effectLst/>
                <a:latin typeface="Arial" panose="020B0604020202020204" pitchFamily="34" charset="0"/>
              </a:rPr>
              <a:t>, nous demande-t-elle si vite comme si elle confessait une bêtise. </a:t>
            </a:r>
            <a:r>
              <a:rPr kumimoji="0" lang="fr-FR" altLang="fr-FR" sz="800" b="0" i="1" u="none" strike="noStrike" cap="none" normalizeH="0" baseline="0" dirty="0">
                <a:ln>
                  <a:noFill/>
                </a:ln>
                <a:solidFill>
                  <a:schemeClr val="tx1"/>
                </a:solidFill>
                <a:effectLst/>
                <a:latin typeface="Arial" panose="020B0604020202020204" pitchFamily="34" charset="0"/>
              </a:rPr>
              <a:t>« M’enfin, nénette, laisse Madame »</a:t>
            </a:r>
            <a:r>
              <a:rPr kumimoji="0" lang="fr-FR" altLang="fr-FR" sz="800" b="0" i="0" u="none" strike="noStrike" cap="none" normalizeH="0" baseline="0" dirty="0">
                <a:ln>
                  <a:noFill/>
                </a:ln>
                <a:solidFill>
                  <a:schemeClr val="tx1"/>
                </a:solidFill>
                <a:effectLst/>
                <a:latin typeface="Arial" panose="020B0604020202020204" pitchFamily="34" charset="0"/>
              </a:rPr>
              <a:t>, sourit Michel un peu gêné.</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sz="800" dirty="0">
                <a:latin typeface="Arial" panose="020B0604020202020204" pitchFamily="34" charset="0"/>
              </a:rPr>
              <a:t>…/…</a:t>
            </a: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
            <a:extLst>
              <a:ext uri="{FF2B5EF4-FFF2-40B4-BE49-F238E27FC236}">
                <a16:creationId xmlns:a16="http://schemas.microsoft.com/office/drawing/2014/main" id="{B08F02E3-F7B0-4706-BC55-C21D81872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703638"/>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
            <a:extLst>
              <a:ext uri="{FF2B5EF4-FFF2-40B4-BE49-F238E27FC236}">
                <a16:creationId xmlns:a16="http://schemas.microsoft.com/office/drawing/2014/main" id="{A792B5F5-3BD4-4171-99C8-FFF4957B8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503238"/>
            <a:ext cx="76200" cy="1047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a:extLst>
              <a:ext uri="{FF2B5EF4-FFF2-40B4-BE49-F238E27FC236}">
                <a16:creationId xmlns:a16="http://schemas.microsoft.com/office/drawing/2014/main" id="{97C73937-55CF-4E90-B06A-BAD286400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697163"/>
            <a:ext cx="76200" cy="1047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
            <a:extLst>
              <a:ext uri="{FF2B5EF4-FFF2-40B4-BE49-F238E27FC236}">
                <a16:creationId xmlns:a16="http://schemas.microsoft.com/office/drawing/2014/main" id="{B8C3203A-E89C-414B-82D4-F15D1E966D00}"/>
              </a:ext>
            </a:extLst>
          </p:cNvPr>
          <p:cNvSpPr>
            <a:spLocks noChangeArrowheads="1"/>
          </p:cNvSpPr>
          <p:nvPr/>
        </p:nvSpPr>
        <p:spPr bwMode="auto">
          <a:xfrm>
            <a:off x="5983214" y="2389962"/>
            <a:ext cx="556678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 L’enfant, c’est le sésame pour entrer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Ouvert en 2017 pour éviter que les familles ne se retrouvent à la rue lorsque l’abri de nuit fermait ses portes, le Centre d’accueil de jour Transi Toi est accessible de 9h à 20h aux familles avec enfants et aux femmes enceintes seules ou en couple. Le centre peut accueillir simultanément quatre familles pour un maximum de seize personnes. </a:t>
            </a:r>
            <a:r>
              <a:rPr kumimoji="0" lang="fr-FR" altLang="fr-FR" sz="800" b="0" i="1" u="none" strike="noStrike" cap="none" normalizeH="0" baseline="0" dirty="0">
                <a:ln>
                  <a:noFill/>
                </a:ln>
                <a:solidFill>
                  <a:schemeClr val="tx1"/>
                </a:solidFill>
                <a:effectLst/>
                <a:latin typeface="Arial" panose="020B0604020202020204" pitchFamily="34" charset="0"/>
              </a:rPr>
              <a:t>« Le centre d’accueil est une sorte de tremplin vers la maison d’accueil ou vers un autre type d’hébergement »</a:t>
            </a:r>
            <a:r>
              <a:rPr kumimoji="0" lang="fr-FR" altLang="fr-FR" sz="800" b="0" i="0" u="none" strike="noStrike" cap="none" normalizeH="0" baseline="0" dirty="0">
                <a:ln>
                  <a:noFill/>
                </a:ln>
                <a:solidFill>
                  <a:schemeClr val="tx1"/>
                </a:solidFill>
                <a:effectLst/>
                <a:latin typeface="Arial" panose="020B0604020202020204" pitchFamily="34" charset="0"/>
              </a:rPr>
              <a:t>, explique Vasco </a:t>
            </a:r>
            <a:r>
              <a:rPr kumimoji="0" lang="fr-FR" altLang="fr-FR" sz="800" b="0" i="0" u="none" strike="noStrike" cap="none" normalizeH="0" baseline="0" dirty="0" err="1">
                <a:ln>
                  <a:noFill/>
                </a:ln>
                <a:solidFill>
                  <a:schemeClr val="tx1"/>
                </a:solidFill>
                <a:effectLst/>
                <a:latin typeface="Arial" panose="020B0604020202020204" pitchFamily="34" charset="0"/>
              </a:rPr>
              <a:t>Bucci</a:t>
            </a:r>
            <a:r>
              <a:rPr kumimoji="0" lang="fr-FR" altLang="fr-FR" sz="800" b="0" i="0" u="none" strike="noStrike" cap="none" normalizeH="0" baseline="0" dirty="0">
                <a:ln>
                  <a:noFill/>
                </a:ln>
                <a:solidFill>
                  <a:schemeClr val="tx1"/>
                </a:solidFill>
                <a:effectLst/>
                <a:latin typeface="Arial" panose="020B0604020202020204" pitchFamily="34" charset="0"/>
              </a:rPr>
              <a:t>, travailleur social.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a:ln>
                  <a:noFill/>
                </a:ln>
                <a:solidFill>
                  <a:schemeClr val="tx1"/>
                </a:solidFill>
                <a:effectLst/>
                <a:latin typeface="Arial" panose="020B0604020202020204" pitchFamily="34" charset="0"/>
              </a:rPr>
              <a:t>434 familles accueillies et accompagnées en 2020</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Les personnes accueillies disposent d’un coin cuisine pour réchauffer leur plat ou se faire une collation, de jeux, d’une ludothèque, d’une bibliothèque et d’un coin détente et de repos aménagé avec de grands et confortables canapés. </a:t>
            </a:r>
            <a:r>
              <a:rPr kumimoji="0" lang="fr-FR" altLang="fr-FR" sz="800" b="0" i="1" u="none" strike="noStrike" cap="none" normalizeH="0" baseline="0" dirty="0">
                <a:ln>
                  <a:noFill/>
                </a:ln>
                <a:solidFill>
                  <a:schemeClr val="tx1"/>
                </a:solidFill>
                <a:effectLst/>
                <a:latin typeface="Arial" panose="020B0604020202020204" pitchFamily="34" charset="0"/>
              </a:rPr>
              <a:t>« Les familles restent en moyenne 6 semaines. On observe que les durées tendent à augmenter »</a:t>
            </a:r>
            <a:r>
              <a:rPr kumimoji="0" lang="fr-FR" altLang="fr-FR" sz="800" b="0" i="0" u="none" strike="noStrike" cap="none" normalizeH="0" baseline="0" dirty="0">
                <a:ln>
                  <a:noFill/>
                </a:ln>
                <a:solidFill>
                  <a:schemeClr val="tx1"/>
                </a:solidFill>
                <a:effectLst/>
                <a:latin typeface="Arial" panose="020B0604020202020204" pitchFamily="34" charset="0"/>
              </a:rPr>
              <a:t>, précise le directeur pédagogique du Triangle Emmanuel Mathieu. Les chiffres relatifs au nombre de personnes accueillies permettent de prendre la mesure du travail réalisé au sein de Transi Toi. </a:t>
            </a:r>
            <a:r>
              <a:rPr kumimoji="0" lang="fr-FR" altLang="fr-FR" sz="800" b="0" i="1" u="none" strike="noStrike" cap="none" normalizeH="0" baseline="0" dirty="0">
                <a:ln>
                  <a:noFill/>
                </a:ln>
                <a:solidFill>
                  <a:schemeClr val="tx1"/>
                </a:solidFill>
                <a:effectLst/>
                <a:latin typeface="Arial" panose="020B0604020202020204" pitchFamily="34" charset="0"/>
              </a:rPr>
              <a:t>« En 2020, nous avons réalisé 1450 accueils pour 434 familles différentes »</a:t>
            </a:r>
            <a:r>
              <a:rPr kumimoji="0" lang="fr-FR" altLang="fr-FR" sz="800" b="0" i="0" u="none" strike="noStrike" cap="none" normalizeH="0" baseline="0" dirty="0">
                <a:ln>
                  <a:noFill/>
                </a:ln>
                <a:solidFill>
                  <a:schemeClr val="tx1"/>
                </a:solidFill>
                <a:effectLst/>
                <a:latin typeface="Arial" panose="020B0604020202020204" pitchFamily="34" charset="0"/>
              </a:rPr>
              <a:t>, poursuit Emmanuel Mathieu.</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a:ln>
                  <a:noFill/>
                </a:ln>
                <a:solidFill>
                  <a:schemeClr val="tx1"/>
                </a:solidFill>
                <a:effectLst/>
                <a:latin typeface="Arial" panose="020B0604020202020204" pitchFamily="34" charset="0"/>
              </a:rPr>
              <a:t>L’accueil est inconditionnel mais repose sur une condition sine qua non : il faut que le ou les parent(s) soi(en)t accompagné(s) d’au moins un enfant. </a:t>
            </a:r>
            <a:r>
              <a:rPr kumimoji="0" lang="fr-FR" altLang="fr-FR" sz="800" b="0" i="1" u="none" strike="noStrike" cap="none" normalizeH="0" baseline="0" dirty="0">
                <a:ln>
                  <a:noFill/>
                </a:ln>
                <a:solidFill>
                  <a:schemeClr val="tx1"/>
                </a:solidFill>
                <a:effectLst/>
                <a:latin typeface="Arial" panose="020B0604020202020204" pitchFamily="34" charset="0"/>
              </a:rPr>
              <a:t>« L’enfant, c’est le sésame pour entrer »</a:t>
            </a:r>
            <a:r>
              <a:rPr kumimoji="0" lang="fr-FR" altLang="fr-FR" sz="800" b="0" i="0" u="none" strike="noStrike" cap="none" normalizeH="0" baseline="0" dirty="0">
                <a:ln>
                  <a:noFill/>
                </a:ln>
                <a:solidFill>
                  <a:schemeClr val="tx1"/>
                </a:solidFill>
                <a:effectLst/>
                <a:latin typeface="Arial" panose="020B0604020202020204" pitchFamily="34" charset="0"/>
              </a:rPr>
              <a:t>, résume le directeur.</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0" dirty="0">
                <a:ln>
                  <a:noFill/>
                </a:ln>
                <a:solidFill>
                  <a:schemeClr val="tx1"/>
                </a:solidFill>
                <a:effectLst/>
                <a:latin typeface="Arial" panose="020B0604020202020204" pitchFamily="34" charset="0"/>
              </a:rPr>
              <a:t>« Comme nous sommes le seul centre d’accueil de jour pour les familles en Wallonie, les personnes viennent de partout »</a:t>
            </a:r>
            <a:r>
              <a:rPr kumimoji="0" lang="fr-FR" altLang="fr-FR" sz="800" b="0" i="0" u="none" strike="noStrike" cap="none" normalizeH="0" baseline="0" dirty="0">
                <a:ln>
                  <a:noFill/>
                </a:ln>
                <a:solidFill>
                  <a:schemeClr val="tx1"/>
                </a:solidFill>
                <a:effectLst/>
                <a:latin typeface="Arial" panose="020B0604020202020204" pitchFamily="34" charset="0"/>
              </a:rPr>
              <a:t>, explique Mélissa Georges, travailleuse sociale. Pour toutes ces familles, le discours est le suivant : </a:t>
            </a:r>
            <a:r>
              <a:rPr kumimoji="0" lang="fr-FR" altLang="fr-FR" sz="800" b="0" i="1" u="none" strike="noStrike" cap="none" normalizeH="0" baseline="0" dirty="0">
                <a:ln>
                  <a:noFill/>
                </a:ln>
                <a:solidFill>
                  <a:schemeClr val="tx1"/>
                </a:solidFill>
                <a:effectLst/>
                <a:latin typeface="Arial" panose="020B0604020202020204" pitchFamily="34" charset="0"/>
              </a:rPr>
              <a:t>« On leur dit qu’ils sont les bienvenus mais que le but est de les réinsérer »</a:t>
            </a:r>
            <a:r>
              <a:rPr kumimoji="0" lang="fr-FR" altLang="fr-FR" sz="800" b="0" i="0" u="none" strike="noStrike" cap="none" normalizeH="0" baseline="0" dirty="0">
                <a:ln>
                  <a:noFill/>
                </a:ln>
                <a:solidFill>
                  <a:schemeClr val="tx1"/>
                </a:solidFill>
                <a:effectLst/>
                <a:latin typeface="Arial" panose="020B0604020202020204" pitchFamily="34" charset="0"/>
              </a:rPr>
              <a:t>, explique le directeur. </a:t>
            </a:r>
            <a:r>
              <a:rPr kumimoji="0" lang="fr-FR" altLang="fr-FR" sz="800" b="0" i="1" u="none" strike="noStrike" cap="none" normalizeH="0" baseline="0" dirty="0">
                <a:ln>
                  <a:noFill/>
                </a:ln>
                <a:solidFill>
                  <a:schemeClr val="tx1"/>
                </a:solidFill>
                <a:effectLst/>
                <a:latin typeface="Arial" panose="020B0604020202020204" pitchFamily="34" charset="0"/>
              </a:rPr>
              <a:t>« Nous ne pouvons pas tolérer la situation dans laquelle se retrouvent ces familles. Tout l’enjeu consiste à faire respecter le cadre et à favoriser le lien. Toutes les situations nécessitent une expertise et du sang-froid »</a:t>
            </a:r>
            <a:r>
              <a:rPr kumimoji="0" lang="fr-FR" altLang="fr-FR" sz="800" b="0" i="0" u="none" strike="noStrike" cap="none" normalizeH="0" baseline="0" dirty="0">
                <a:ln>
                  <a:noFill/>
                </a:ln>
                <a:solidFill>
                  <a:schemeClr val="tx1"/>
                </a:solidFill>
                <a:effectLst/>
                <a:latin typeface="Arial" panose="020B0604020202020204" pitchFamily="34" charset="0"/>
              </a:rPr>
              <a:t>. Et du sang-froid il en faut face à certaines situations dramatiques.</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1" u="none" strike="noStrike" cap="none" normalizeH="0" baseline="0" dirty="0">
                <a:ln>
                  <a:noFill/>
                </a:ln>
                <a:solidFill>
                  <a:schemeClr val="tx1"/>
                </a:solidFill>
                <a:effectLst/>
                <a:latin typeface="Arial" panose="020B0604020202020204" pitchFamily="34" charset="0"/>
              </a:rPr>
              <a:t>« Parfois on s’étonne que certaines familles ne soient pas connues des services sociaux et de police</a:t>
            </a:r>
            <a:r>
              <a:rPr kumimoji="0" lang="fr-FR" altLang="fr-FR" sz="800" b="0" i="0" u="none" strike="noStrike" cap="none" normalizeH="0" baseline="0" dirty="0">
                <a:ln>
                  <a:noFill/>
                </a:ln>
                <a:solidFill>
                  <a:schemeClr val="tx1"/>
                </a:solidFill>
                <a:effectLst/>
                <a:latin typeface="Arial" panose="020B0604020202020204" pitchFamily="34" charset="0"/>
              </a:rPr>
              <a:t>, explique Mélissa. </a:t>
            </a:r>
            <a:r>
              <a:rPr kumimoji="0" lang="fr-FR" altLang="fr-FR" sz="800" b="0" i="1" u="none" strike="noStrike" cap="none" normalizeH="0" baseline="0" dirty="0">
                <a:ln>
                  <a:noFill/>
                </a:ln>
                <a:solidFill>
                  <a:schemeClr val="tx1"/>
                </a:solidFill>
                <a:effectLst/>
                <a:latin typeface="Arial" panose="020B0604020202020204" pitchFamily="34" charset="0"/>
              </a:rPr>
              <a:t>Je pense notamment à cette famille dont la maman souffrait de problèmes psychiatriques. On s’est rendu compte que des quatre enfants âgés de 5, 4, 3 et 1 ans, aucun n’avait jamais été scolarisé, ni vacciné, ni même vu par un médecin… Au-delà de ces graves manquements, le papa était violent. J’ai personnellement assisté à une scène de violence sur le plus jeune gamin qui servait de souffre-douleur au père. On a alerté la police et le parquet est finalement intervenu. Les 4 enfants ont été placés »</a:t>
            </a:r>
            <a:r>
              <a:rPr kumimoji="0" lang="fr-FR" altLang="fr-FR" sz="800" b="0" i="0" u="none" strike="noStrike" cap="none" normalizeH="0" baseline="0" dirty="0">
                <a:ln>
                  <a:noFill/>
                </a:ln>
                <a:solidFill>
                  <a:schemeClr val="tx1"/>
                </a:solidFill>
                <a:effectLst/>
                <a:latin typeface="Arial" panose="020B0604020202020204" pitchFamily="34" charset="0"/>
              </a:rPr>
              <a:t>. Le directeur se souvient : </a:t>
            </a:r>
            <a:r>
              <a:rPr kumimoji="0" lang="fr-FR" altLang="fr-FR" sz="800" b="0" i="1" u="none" strike="noStrike" cap="none" normalizeH="0" baseline="0" dirty="0">
                <a:ln>
                  <a:noFill/>
                </a:ln>
                <a:solidFill>
                  <a:schemeClr val="tx1"/>
                </a:solidFill>
                <a:effectLst/>
                <a:latin typeface="Arial" panose="020B0604020202020204" pitchFamily="34" charset="0"/>
              </a:rPr>
              <a:t>« On était dans un dilemme, on était perdu. On voulait que la protection de la jeunesse prenne le relais car notre rôle c’est aussi de protéger les enfants mais il y a toujours une frustration quand on doit mettre fin à une situation d’accueil et d’accompagnement »</a:t>
            </a:r>
            <a:r>
              <a:rPr kumimoji="0" lang="fr-FR" altLang="fr-FR" sz="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4802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556678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Les principes</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981075"/>
            <a:ext cx="10838732" cy="5909310"/>
          </a:xfrm>
          <a:prstGeom prst="rect">
            <a:avLst/>
          </a:prstGeom>
        </p:spPr>
        <p:txBody>
          <a:bodyPr wrap="square">
            <a:spAutoFit/>
          </a:bodyPr>
          <a:lstStyle/>
          <a:p>
            <a:pPr lvl="5" indent="-219075"/>
            <a:r>
              <a:rPr lang="fr-BE" sz="1400" b="1" dirty="0"/>
              <a:t>Deux objectifs : 	</a:t>
            </a:r>
            <a:r>
              <a:rPr lang="fr-BE" sz="2800" b="1" dirty="0"/>
              <a:t>1. QUALITE</a:t>
            </a:r>
            <a:r>
              <a:rPr lang="fr-BE" sz="2400" b="1" dirty="0"/>
              <a:t> </a:t>
            </a:r>
            <a:r>
              <a:rPr lang="fr-BE" sz="2000" b="1" dirty="0"/>
              <a:t>D’HEBERGEMENT – D’ACCUEIL – DE SERVICES</a:t>
            </a:r>
          </a:p>
          <a:p>
            <a:pPr lvl="5" indent="-219075"/>
            <a:r>
              <a:rPr lang="fr-BE" sz="2000" b="1" dirty="0"/>
              <a:t>			</a:t>
            </a:r>
            <a:r>
              <a:rPr lang="fr-BE" sz="2800" b="1" dirty="0"/>
              <a:t>2. QUALITE ENERGETIQUE</a:t>
            </a:r>
          </a:p>
          <a:p>
            <a:pPr lvl="5"/>
            <a:endParaRPr lang="fr-BE" sz="1400" dirty="0"/>
          </a:p>
          <a:p>
            <a:pPr marL="2066925" lvl="5"/>
            <a:r>
              <a:rPr lang="fr-BE" sz="1400" dirty="0"/>
              <a:t>Le bureau d’architectes MODELLO ARCHITECTES de Charleroi a été désigné pour étudier les transformations nécessaires, en étroite collaboration avec le Conseil d’Administration et le personnel. </a:t>
            </a:r>
          </a:p>
          <a:p>
            <a:pPr marL="2066925" lvl="5"/>
            <a:endParaRPr lang="fr-BE" sz="1400" dirty="0"/>
          </a:p>
          <a:p>
            <a:pPr marL="2066925" lvl="5"/>
            <a:r>
              <a:rPr lang="fr-BE" sz="1400" dirty="0"/>
              <a:t>Après plusieurs esquisses et de nombreux entretiens, les travaux suivants sont retenus :</a:t>
            </a:r>
          </a:p>
          <a:p>
            <a:endParaRPr lang="fr-BE" sz="1400" dirty="0"/>
          </a:p>
          <a:p>
            <a:endParaRPr lang="fr-BE" sz="1400" dirty="0"/>
          </a:p>
          <a:p>
            <a:r>
              <a:rPr lang="fr-BE" sz="1400" b="1" dirty="0"/>
              <a:t>1 - LES LOGEMENTS</a:t>
            </a:r>
          </a:p>
          <a:p>
            <a:r>
              <a:rPr lang="fr-BE" sz="1400" dirty="0"/>
              <a:t>Tous les logements, sous forme d’appartements distincts,  seront situés dans le bloc de droite du bâtiment existant.</a:t>
            </a:r>
          </a:p>
          <a:p>
            <a:r>
              <a:rPr lang="fr-BE" sz="1400" dirty="0"/>
              <a:t>Une attention  particulière est portée :</a:t>
            </a:r>
          </a:p>
          <a:p>
            <a:pPr marL="285750" indent="-285750">
              <a:buFontTx/>
              <a:buChar char="-"/>
            </a:pPr>
            <a:r>
              <a:rPr lang="fr-BE" sz="1400" dirty="0"/>
              <a:t>À la dimension des logements (de 50 à 95 m2  - 1 logement avec 1 chambre, 3 avec 2 chambres et 4 avec 3 chambres).</a:t>
            </a:r>
          </a:p>
          <a:p>
            <a:pPr marL="285750" indent="-285750">
              <a:buFontTx/>
              <a:buChar char="-"/>
            </a:pPr>
            <a:r>
              <a:rPr lang="fr-BE" sz="1400" dirty="0"/>
              <a:t>A la qualité de réalisation, conforme aux normes actuelles (matériaux, </a:t>
            </a:r>
            <a:r>
              <a:rPr lang="fr-BE" sz="1400" u="sng" dirty="0"/>
              <a:t>isolation thermique et acoustique, chauffage, ventilation</a:t>
            </a:r>
            <a:r>
              <a:rPr lang="fr-BE" sz="1400" dirty="0"/>
              <a:t>, sécurité, …).</a:t>
            </a:r>
          </a:p>
          <a:p>
            <a:pPr marL="285750" indent="-285750">
              <a:buFontTx/>
              <a:buChar char="-"/>
            </a:pPr>
            <a:endParaRPr lang="fr-BE" sz="1400" dirty="0"/>
          </a:p>
          <a:p>
            <a:r>
              <a:rPr lang="fr-BE" sz="1400" b="1" dirty="0"/>
              <a:t>2 – ABRI DE NUIT ET ACCUEIL DE JOUR</a:t>
            </a:r>
          </a:p>
          <a:p>
            <a:r>
              <a:rPr lang="fr-BE" sz="1400" dirty="0"/>
              <a:t>Ces deux services seront amenés à travailler de concert : tous ces locaux sont rassemblés au 1</a:t>
            </a:r>
            <a:r>
              <a:rPr lang="fr-BE" sz="1400" baseline="30000" dirty="0"/>
              <a:t>er</a:t>
            </a:r>
            <a:r>
              <a:rPr lang="fr-BE" sz="1400" dirty="0"/>
              <a:t> étage du bâtiment principal.</a:t>
            </a:r>
          </a:p>
          <a:p>
            <a:pPr marL="285750" indent="-285750">
              <a:buFontTx/>
              <a:buChar char="-"/>
            </a:pPr>
            <a:r>
              <a:rPr lang="fr-BE" sz="1400" dirty="0"/>
              <a:t>L’abri de nuit offrira logement et intimité pour 20 personnes, dont deux chambres sécurisées pour des cas particuliers.</a:t>
            </a:r>
          </a:p>
          <a:p>
            <a:pPr marL="285750" indent="-285750">
              <a:buFontTx/>
              <a:buChar char="-"/>
            </a:pPr>
            <a:r>
              <a:rPr lang="fr-BE" sz="1400" dirty="0"/>
              <a:t>L’accueil de jour permettra un isolement relatif de chaque famille accueillie, permettant une vie de famille malgré les difficultés du moment.</a:t>
            </a:r>
          </a:p>
          <a:p>
            <a:endParaRPr lang="fr-BE" sz="1400" b="1" dirty="0"/>
          </a:p>
          <a:p>
            <a:r>
              <a:rPr lang="fr-BE" sz="1400" b="1" dirty="0"/>
              <a:t>3 – LES LOCAUX COMMUNS</a:t>
            </a:r>
          </a:p>
          <a:p>
            <a:r>
              <a:rPr lang="fr-BE" sz="1400" dirty="0"/>
              <a:t>Ces locaux seront maintenus au rez-de-chaussée et au sous-sol du bâtiment principal :</a:t>
            </a:r>
          </a:p>
          <a:p>
            <a:pPr marL="285750" indent="-285750">
              <a:buFontTx/>
              <a:buChar char="-"/>
            </a:pPr>
            <a:r>
              <a:rPr lang="fr-BE" sz="1400" dirty="0"/>
              <a:t>Tous les bureaux et salles de réunion : facilement accessibles depuis le hall d’entrée commun, permettant échanges et supervision.</a:t>
            </a:r>
          </a:p>
          <a:p>
            <a:pPr marL="285750" indent="-285750">
              <a:buFontTx/>
              <a:buChar char="-"/>
            </a:pPr>
            <a:r>
              <a:rPr lang="fr-BE" sz="1400" dirty="0"/>
              <a:t>Cuisine communautaire, salle commune, vestiaire, salle de bricolage ou d’études, salle de sport et de réunion : tous ces petits plus qui favorisent la qualité de vie  et l’accompagnement éducatif et social durant le séjour au Triangle.</a:t>
            </a:r>
          </a:p>
        </p:txBody>
      </p:sp>
      <p:pic>
        <p:nvPicPr>
          <p:cNvPr id="5" name="Image 4">
            <a:extLst>
              <a:ext uri="{FF2B5EF4-FFF2-40B4-BE49-F238E27FC236}">
                <a16:creationId xmlns:a16="http://schemas.microsoft.com/office/drawing/2014/main" id="{0317237D-4E52-4B1A-8EF7-FDB202A8F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981075"/>
            <a:ext cx="1653852" cy="1666875"/>
          </a:xfrm>
          <a:prstGeom prst="rect">
            <a:avLst/>
          </a:prstGeom>
        </p:spPr>
      </p:pic>
    </p:spTree>
    <p:extLst>
      <p:ext uri="{BB962C8B-B14F-4D97-AF65-F5344CB8AC3E}">
        <p14:creationId xmlns:p14="http://schemas.microsoft.com/office/powerpoint/2010/main" val="882900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7766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Qualité environnementale</a:t>
            </a:r>
          </a:p>
        </p:txBody>
      </p:sp>
      <p:pic>
        <p:nvPicPr>
          <p:cNvPr id="5" name="Image 4">
            <a:extLst>
              <a:ext uri="{FF2B5EF4-FFF2-40B4-BE49-F238E27FC236}">
                <a16:creationId xmlns:a16="http://schemas.microsoft.com/office/drawing/2014/main" id="{9A1B63EE-D0C1-46C0-98C0-527D761189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4" y="934615"/>
            <a:ext cx="1524000" cy="1524000"/>
          </a:xfrm>
          <a:prstGeom prst="rect">
            <a:avLst/>
          </a:prstGeom>
        </p:spPr>
      </p:pic>
      <p:sp>
        <p:nvSpPr>
          <p:cNvPr id="6" name="ZoneTexte 5">
            <a:extLst>
              <a:ext uri="{FF2B5EF4-FFF2-40B4-BE49-F238E27FC236}">
                <a16:creationId xmlns:a16="http://schemas.microsoft.com/office/drawing/2014/main" id="{098C5981-F3E2-485B-A88E-E51FD63D301A}"/>
              </a:ext>
            </a:extLst>
          </p:cNvPr>
          <p:cNvSpPr txBox="1"/>
          <p:nvPr/>
        </p:nvSpPr>
        <p:spPr>
          <a:xfrm>
            <a:off x="1978090" y="934615"/>
            <a:ext cx="9703837" cy="3693319"/>
          </a:xfrm>
          <a:prstGeom prst="rect">
            <a:avLst/>
          </a:prstGeom>
          <a:noFill/>
        </p:spPr>
        <p:txBody>
          <a:bodyPr wrap="square" rtlCol="0">
            <a:spAutoFit/>
          </a:bodyPr>
          <a:lstStyle/>
          <a:p>
            <a:r>
              <a:rPr lang="fr-FR" dirty="0"/>
              <a:t>Performance énergétique du bâtiment</a:t>
            </a:r>
          </a:p>
          <a:p>
            <a:r>
              <a:rPr lang="fr-FR" sz="1200" dirty="0"/>
              <a:t>Il est évident que le bâtiment actuel est une « passoire énergétique » et occasionne chaque année une dépense importante </a:t>
            </a:r>
          </a:p>
          <a:p>
            <a:r>
              <a:rPr lang="fr-FR" sz="1200" dirty="0"/>
              <a:t>dont l’asbl LE TRIANGLE aimerait disposer pour ses activités d’accueil.</a:t>
            </a:r>
          </a:p>
          <a:p>
            <a:r>
              <a:rPr lang="fr-FR" sz="1200" b="1" dirty="0"/>
              <a:t>Les zones les plus impactantes à ce sujet sont les logements des familles </a:t>
            </a:r>
            <a:r>
              <a:rPr lang="fr-FR" sz="1200" dirty="0"/>
              <a:t>:</a:t>
            </a:r>
          </a:p>
          <a:p>
            <a:pPr marL="285750" indent="-285750">
              <a:buFont typeface="Wingdings" panose="05000000000000000000" pitchFamily="2" charset="2"/>
              <a:buChar char="Ø"/>
            </a:pPr>
            <a:r>
              <a:rPr lang="fr-FR" sz="1200" dirty="0"/>
              <a:t>Parce que ces locaux sont occupés 24/24 hr et 7/7 jours.</a:t>
            </a:r>
          </a:p>
          <a:p>
            <a:pPr marL="285750" indent="-285750">
              <a:buFont typeface="Wingdings" panose="05000000000000000000" pitchFamily="2" charset="2"/>
              <a:buChar char="Ø"/>
            </a:pPr>
            <a:r>
              <a:rPr lang="fr-FR" sz="1200" dirty="0"/>
              <a:t>Aussi parce que la notion d’économie d’énergie n’est pas souvent la priorité des familles hébergées, même si le personnel ne cesse de rappeler ces principes.</a:t>
            </a:r>
          </a:p>
          <a:p>
            <a:endParaRPr lang="fr-FR" sz="1200" dirty="0"/>
          </a:p>
          <a:p>
            <a:r>
              <a:rPr lang="fr-FR" sz="1200" b="1" dirty="0"/>
              <a:t>Dans l’ensemble des travaux nous avons donc mis le focus sur la performance énergétique des nouveaux logements </a:t>
            </a:r>
            <a:r>
              <a:rPr lang="fr-FR" sz="1200" dirty="0"/>
              <a:t>:</a:t>
            </a:r>
          </a:p>
          <a:p>
            <a:pPr marL="285750" indent="-285750">
              <a:buFont typeface="Wingdings" panose="05000000000000000000" pitchFamily="2" charset="2"/>
              <a:buChar char="Ø"/>
            </a:pPr>
            <a:r>
              <a:rPr lang="fr-FR" sz="1200" dirty="0"/>
              <a:t>Isolation performante du sol des logements du sous-sol et de la toiture au-dessus des logements de l’étage.</a:t>
            </a:r>
          </a:p>
          <a:p>
            <a:pPr marL="285750" indent="-285750">
              <a:buFont typeface="Wingdings" panose="05000000000000000000" pitchFamily="2" charset="2"/>
              <a:buChar char="Ø"/>
            </a:pPr>
            <a:r>
              <a:rPr lang="fr-FR" sz="1200" dirty="0"/>
              <a:t>Isolation tout aussi performante des murs extérieurs qui seront tous recouverts d’un crépi sur isolant de 15 cm minimum.</a:t>
            </a:r>
          </a:p>
          <a:p>
            <a:pPr marL="285750" indent="-285750">
              <a:buFont typeface="Wingdings" panose="05000000000000000000" pitchFamily="2" charset="2"/>
              <a:buChar char="Ø"/>
            </a:pPr>
            <a:r>
              <a:rPr lang="fr-FR" sz="1200" dirty="0"/>
              <a:t>Isolation thermique des menuiseries extérieures qui seront toutes remplacées par des menuiseries résistantes en aluminium avec coupure thermique performante + triple vitrage fortement isolant.</a:t>
            </a:r>
          </a:p>
          <a:p>
            <a:r>
              <a:rPr lang="fr-FR" sz="1200" b="1" dirty="0"/>
              <a:t>Dans les autres locaux </a:t>
            </a:r>
          </a:p>
          <a:p>
            <a:pPr marL="285750" indent="-285750">
              <a:buFont typeface="Wingdings" panose="05000000000000000000" pitchFamily="2" charset="2"/>
              <a:buChar char="Ø"/>
            </a:pPr>
            <a:r>
              <a:rPr lang="fr-FR" sz="1200" dirty="0"/>
              <a:t>Présence actuelle , quasiment partout, de menuiseries PVC avec double vitrage isolant.</a:t>
            </a:r>
          </a:p>
          <a:p>
            <a:pPr marL="285750" indent="-285750">
              <a:buFont typeface="Wingdings" panose="05000000000000000000" pitchFamily="2" charset="2"/>
              <a:buChar char="Ø"/>
            </a:pPr>
            <a:r>
              <a:rPr lang="fr-FR" sz="1200" dirty="0"/>
              <a:t>Les murs extérieurs, constitués de 35 cm de brique, sont légèrement isolants.</a:t>
            </a:r>
          </a:p>
          <a:p>
            <a:pPr marL="285750" indent="-285750">
              <a:buFont typeface="Wingdings" panose="05000000000000000000" pitchFamily="2" charset="2"/>
              <a:buChar char="Ø"/>
            </a:pPr>
            <a:r>
              <a:rPr lang="fr-FR" sz="1200" dirty="0"/>
              <a:t>Il est prévu d’isoler thermiquement tout le plafond de l’étage (sous combles non aménagés).</a:t>
            </a:r>
          </a:p>
          <a:p>
            <a:endParaRPr lang="fr-FR" sz="1200" dirty="0"/>
          </a:p>
          <a:p>
            <a:r>
              <a:rPr lang="fr-FR" sz="1200" b="1" dirty="0"/>
              <a:t>Dans l’ensemble la performance énergétique du bâtiment sera grandement améliorée.</a:t>
            </a:r>
            <a:endParaRPr lang="fr-FR" sz="1200" dirty="0"/>
          </a:p>
        </p:txBody>
      </p:sp>
      <p:sp>
        <p:nvSpPr>
          <p:cNvPr id="8" name="ZoneTexte 7">
            <a:extLst>
              <a:ext uri="{FF2B5EF4-FFF2-40B4-BE49-F238E27FC236}">
                <a16:creationId xmlns:a16="http://schemas.microsoft.com/office/drawing/2014/main" id="{75F27052-B7F9-4DA2-98F0-E32AE107516B}"/>
              </a:ext>
            </a:extLst>
          </p:cNvPr>
          <p:cNvSpPr txBox="1"/>
          <p:nvPr/>
        </p:nvSpPr>
        <p:spPr>
          <a:xfrm>
            <a:off x="1987109" y="4832760"/>
            <a:ext cx="9703837" cy="1477328"/>
          </a:xfrm>
          <a:prstGeom prst="rect">
            <a:avLst/>
          </a:prstGeom>
          <a:noFill/>
        </p:spPr>
        <p:txBody>
          <a:bodyPr wrap="square" rtlCol="0">
            <a:spAutoFit/>
          </a:bodyPr>
          <a:lstStyle/>
          <a:p>
            <a:r>
              <a:rPr lang="fr-FR" dirty="0"/>
              <a:t>Isolation acoustique entre logements</a:t>
            </a:r>
          </a:p>
          <a:p>
            <a:r>
              <a:rPr lang="fr-FR" sz="1200" dirty="0"/>
              <a:t>Actuellement il n’existe aucune atténuation acoustique entre les chambres ou entre les couloirs et les chambres/cuisines.</a:t>
            </a:r>
          </a:p>
          <a:p>
            <a:r>
              <a:rPr lang="fr-FR" sz="1200" dirty="0"/>
              <a:t>Les nouveaux logements seront aménagés dans le respect de l’intimité et du confort des occupants.</a:t>
            </a:r>
          </a:p>
          <a:p>
            <a:pPr marL="171450" indent="-171450">
              <a:buFont typeface="Wingdings" panose="05000000000000000000" pitchFamily="2" charset="2"/>
              <a:buChar char="Ø"/>
            </a:pPr>
            <a:r>
              <a:rPr lang="fr-FR" sz="1200" dirty="0"/>
              <a:t>Cloisons acoustiques entre logements.</a:t>
            </a:r>
          </a:p>
          <a:p>
            <a:pPr marL="171450" indent="-171450">
              <a:buFont typeface="Wingdings" panose="05000000000000000000" pitchFamily="2" charset="2"/>
              <a:buChar char="Ø"/>
            </a:pPr>
            <a:r>
              <a:rPr lang="fr-FR" sz="1200" dirty="0"/>
              <a:t>Portes d’entrée soignées comme des portes d’entrée d’appartements.</a:t>
            </a:r>
          </a:p>
          <a:p>
            <a:pPr marL="171450" indent="-171450">
              <a:buFont typeface="Wingdings" panose="05000000000000000000" pitchFamily="2" charset="2"/>
              <a:buChar char="Ø"/>
            </a:pPr>
            <a:r>
              <a:rPr lang="fr-FR" sz="1200" dirty="0"/>
              <a:t>Membrane d’isolation acoustique dans les sols entre niveaux.</a:t>
            </a:r>
          </a:p>
          <a:p>
            <a:endParaRPr lang="fr-FR" sz="1200" dirty="0"/>
          </a:p>
        </p:txBody>
      </p:sp>
      <p:pic>
        <p:nvPicPr>
          <p:cNvPr id="10" name="Image 9">
            <a:extLst>
              <a:ext uri="{FF2B5EF4-FFF2-40B4-BE49-F238E27FC236}">
                <a16:creationId xmlns:a16="http://schemas.microsoft.com/office/drawing/2014/main" id="{1D82DAE2-9CE7-4375-8212-6C9F86309D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1354" y="4737850"/>
            <a:ext cx="1533019" cy="1524000"/>
          </a:xfrm>
          <a:prstGeom prst="rect">
            <a:avLst/>
          </a:prstGeom>
        </p:spPr>
      </p:pic>
      <p:grpSp>
        <p:nvGrpSpPr>
          <p:cNvPr id="11" name="Groupe 10">
            <a:extLst>
              <a:ext uri="{FF2B5EF4-FFF2-40B4-BE49-F238E27FC236}">
                <a16:creationId xmlns:a16="http://schemas.microsoft.com/office/drawing/2014/main" id="{1DAEE42F-77C9-424A-8134-F7F5F443987D}"/>
              </a:ext>
            </a:extLst>
          </p:cNvPr>
          <p:cNvGrpSpPr/>
          <p:nvPr/>
        </p:nvGrpSpPr>
        <p:grpSpPr>
          <a:xfrm>
            <a:off x="10150452" y="259038"/>
            <a:ext cx="1452084" cy="1192182"/>
            <a:chOff x="10150452" y="259038"/>
            <a:chExt cx="1452084" cy="1192182"/>
          </a:xfrm>
        </p:grpSpPr>
        <p:sp>
          <p:nvSpPr>
            <p:cNvPr id="7" name="Rectangle : coins arrondis 6">
              <a:extLst>
                <a:ext uri="{FF2B5EF4-FFF2-40B4-BE49-F238E27FC236}">
                  <a16:creationId xmlns:a16="http://schemas.microsoft.com/office/drawing/2014/main" id="{89760DE9-01AE-4A1F-A634-DEC228BE8826}"/>
                </a:ext>
              </a:extLst>
            </p:cNvPr>
            <p:cNvSpPr/>
            <p:nvPr/>
          </p:nvSpPr>
          <p:spPr>
            <a:xfrm>
              <a:off x="10150452" y="259038"/>
              <a:ext cx="1442175" cy="1192182"/>
            </a:xfrm>
            <a:prstGeom prst="roundRect">
              <a:avLst/>
            </a:prstGeom>
            <a:gradFill>
              <a:gsLst>
                <a:gs pos="99000">
                  <a:schemeClr val="accent6">
                    <a:lumMod val="75000"/>
                  </a:schemeClr>
                </a:gs>
                <a:gs pos="0">
                  <a:schemeClr val="accent6">
                    <a:lumMod val="40000"/>
                    <a:lumOff val="60000"/>
                  </a:schemeClr>
                </a:gs>
                <a:gs pos="100000">
                  <a:schemeClr val="accent1">
                    <a:lumMod val="45000"/>
                    <a:lumOff val="55000"/>
                  </a:schemeClr>
                </a:gs>
                <a:gs pos="100000">
                  <a:schemeClr val="accent6">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E21E08ED-5007-4417-A0F8-E57CFFB86470}"/>
                </a:ext>
              </a:extLst>
            </p:cNvPr>
            <p:cNvSpPr txBox="1"/>
            <p:nvPr/>
          </p:nvSpPr>
          <p:spPr>
            <a:xfrm>
              <a:off x="10160362" y="316520"/>
              <a:ext cx="1442174" cy="1077218"/>
            </a:xfrm>
            <a:prstGeom prst="rect">
              <a:avLst/>
            </a:prstGeom>
            <a:noFill/>
            <a:effectLst>
              <a:outerShdw blurRad="50800" dist="50800" dir="5400000" algn="ctr" rotWithShape="0">
                <a:srgbClr val="000000"/>
              </a:outerShdw>
            </a:effectLst>
          </p:spPr>
          <p:txBody>
            <a:bodyPr wrap="square" rtlCol="0">
              <a:spAutoFit/>
            </a:bodyPr>
            <a:lstStyle/>
            <a:p>
              <a:pPr algn="ctr"/>
              <a:r>
                <a:rPr lang="fr-FR" sz="2800" b="1" spc="250" dirty="0">
                  <a:solidFill>
                    <a:schemeClr val="bg1"/>
                  </a:solidFill>
                </a:rPr>
                <a:t>Haute</a:t>
              </a:r>
            </a:p>
            <a:p>
              <a:pPr algn="ctr"/>
              <a:r>
                <a:rPr lang="fr-FR" sz="2400" b="1" spc="200" dirty="0">
                  <a:solidFill>
                    <a:schemeClr val="bg1"/>
                  </a:solidFill>
                </a:rPr>
                <a:t>Qualité</a:t>
              </a:r>
            </a:p>
            <a:p>
              <a:pPr algn="ctr"/>
              <a:r>
                <a:rPr lang="fr-FR" sz="1200" dirty="0">
                  <a:solidFill>
                    <a:schemeClr val="bg1"/>
                  </a:solidFill>
                </a:rPr>
                <a:t>Environnementale</a:t>
              </a:r>
            </a:p>
          </p:txBody>
        </p:sp>
      </p:grpSp>
    </p:spTree>
    <p:extLst>
      <p:ext uri="{BB962C8B-B14F-4D97-AF65-F5344CB8AC3E}">
        <p14:creationId xmlns:p14="http://schemas.microsoft.com/office/powerpoint/2010/main" val="342878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7766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Qualité environnementale</a:t>
            </a:r>
          </a:p>
        </p:txBody>
      </p:sp>
      <p:pic>
        <p:nvPicPr>
          <p:cNvPr id="5" name="Image 4">
            <a:extLst>
              <a:ext uri="{FF2B5EF4-FFF2-40B4-BE49-F238E27FC236}">
                <a16:creationId xmlns:a16="http://schemas.microsoft.com/office/drawing/2014/main" id="{9A1B63EE-D0C1-46C0-98C0-527D761189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5282" y="934615"/>
            <a:ext cx="1439178" cy="1446635"/>
          </a:xfrm>
          <a:prstGeom prst="rect">
            <a:avLst/>
          </a:prstGeom>
        </p:spPr>
      </p:pic>
      <p:sp>
        <p:nvSpPr>
          <p:cNvPr id="6" name="ZoneTexte 5">
            <a:extLst>
              <a:ext uri="{FF2B5EF4-FFF2-40B4-BE49-F238E27FC236}">
                <a16:creationId xmlns:a16="http://schemas.microsoft.com/office/drawing/2014/main" id="{098C5981-F3E2-485B-A88E-E51FD63D301A}"/>
              </a:ext>
            </a:extLst>
          </p:cNvPr>
          <p:cNvSpPr txBox="1"/>
          <p:nvPr/>
        </p:nvSpPr>
        <p:spPr>
          <a:xfrm>
            <a:off x="1978090" y="934615"/>
            <a:ext cx="9703837" cy="1107996"/>
          </a:xfrm>
          <a:prstGeom prst="rect">
            <a:avLst/>
          </a:prstGeom>
          <a:noFill/>
        </p:spPr>
        <p:txBody>
          <a:bodyPr wrap="square" rtlCol="0">
            <a:spAutoFit/>
          </a:bodyPr>
          <a:lstStyle/>
          <a:p>
            <a:r>
              <a:rPr lang="fr-FR" dirty="0"/>
              <a:t>Ventilation double flux</a:t>
            </a:r>
          </a:p>
          <a:p>
            <a:r>
              <a:rPr lang="fr-FR" sz="1200" dirty="0"/>
              <a:t>Pour chaque logement, un petit groupe double flux sera positionné en faux-plafond.</a:t>
            </a:r>
          </a:p>
          <a:p>
            <a:r>
              <a:rPr lang="fr-FR" sz="1200" dirty="0"/>
              <a:t>Gage d’une bonne ventilation hygiénique obtenue sans grande dépense calorique.</a:t>
            </a:r>
          </a:p>
          <a:p>
            <a:r>
              <a:rPr lang="fr-FR" sz="1200" dirty="0"/>
              <a:t>Installation d’un système simple, de fonctionnement automatique sans intervention de l’occupant (qui change régulièrement </a:t>
            </a:r>
          </a:p>
          <a:p>
            <a:r>
              <a:rPr lang="fr-FR" sz="1200" dirty="0"/>
              <a:t>et ne reste pas très longtemps).</a:t>
            </a:r>
          </a:p>
        </p:txBody>
      </p:sp>
      <p:sp>
        <p:nvSpPr>
          <p:cNvPr id="8" name="ZoneTexte 7">
            <a:extLst>
              <a:ext uri="{FF2B5EF4-FFF2-40B4-BE49-F238E27FC236}">
                <a16:creationId xmlns:a16="http://schemas.microsoft.com/office/drawing/2014/main" id="{75F27052-B7F9-4DA2-98F0-E32AE107516B}"/>
              </a:ext>
            </a:extLst>
          </p:cNvPr>
          <p:cNvSpPr txBox="1"/>
          <p:nvPr/>
        </p:nvSpPr>
        <p:spPr>
          <a:xfrm>
            <a:off x="1901384" y="2352106"/>
            <a:ext cx="9703837" cy="2400657"/>
          </a:xfrm>
          <a:prstGeom prst="rect">
            <a:avLst/>
          </a:prstGeom>
          <a:noFill/>
        </p:spPr>
        <p:txBody>
          <a:bodyPr wrap="square" rtlCol="0">
            <a:spAutoFit/>
          </a:bodyPr>
          <a:lstStyle/>
          <a:p>
            <a:r>
              <a:rPr lang="fr-FR" dirty="0"/>
              <a:t>Chauffage performant.</a:t>
            </a:r>
          </a:p>
          <a:p>
            <a:r>
              <a:rPr lang="fr-FR" sz="1200" dirty="0"/>
              <a:t>La chaufferie actuelle est récente : groupement de chaudières au GAZ NATUREL piloté en fonction des besoins et de la température extérieure.</a:t>
            </a:r>
          </a:p>
          <a:p>
            <a:endParaRPr lang="fr-FR" sz="1200" b="1" dirty="0"/>
          </a:p>
          <a:p>
            <a:r>
              <a:rPr lang="fr-FR" sz="1200" b="1" dirty="0"/>
              <a:t>Pour les nouveaux logements </a:t>
            </a:r>
            <a:r>
              <a:rPr lang="fr-FR" sz="1200" dirty="0"/>
              <a:t>:</a:t>
            </a:r>
          </a:p>
          <a:p>
            <a:pPr marL="171450" indent="-171450">
              <a:buFont typeface="Wingdings" panose="05000000000000000000" pitchFamily="2" charset="2"/>
              <a:buChar char="Ø"/>
            </a:pPr>
            <a:r>
              <a:rPr lang="fr-FR" sz="1200" dirty="0"/>
              <a:t>Tous les logements seront raccordés sur une boucle de chauffage isolée et pilotée en fonction des besoins.</a:t>
            </a:r>
          </a:p>
          <a:p>
            <a:pPr marL="171450" indent="-171450">
              <a:buFont typeface="Wingdings" panose="05000000000000000000" pitchFamily="2" charset="2"/>
              <a:buChar char="Ø"/>
            </a:pPr>
            <a:r>
              <a:rPr lang="fr-FR" sz="1200" dirty="0"/>
              <a:t>Chaque installation de logement sera connectée sur cette boucle et comprendra sa propre régulation.</a:t>
            </a:r>
          </a:p>
          <a:p>
            <a:pPr marL="171450" indent="-171450">
              <a:buFont typeface="Wingdings" panose="05000000000000000000" pitchFamily="2" charset="2"/>
              <a:buChar char="Ø"/>
            </a:pPr>
            <a:r>
              <a:rPr lang="fr-FR" sz="1200" dirty="0"/>
              <a:t>Elle comprendra  aussi un petit ballon d’eau chaude sanitaire (ECS) qui sera ainsi positionné au plus près des points de puisage.</a:t>
            </a:r>
          </a:p>
          <a:p>
            <a:pPr marL="171450" indent="-171450">
              <a:buFont typeface="Wingdings" panose="05000000000000000000" pitchFamily="2" charset="2"/>
              <a:buChar char="Ø"/>
            </a:pPr>
            <a:r>
              <a:rPr lang="fr-FR" sz="1200" dirty="0"/>
              <a:t>Des compteurs intégrateurs permettront de contrôler la consommation de chaque logement ; ce sera aussi un moyen éducatif pour les hébergés.</a:t>
            </a:r>
          </a:p>
          <a:p>
            <a:pPr marL="171450" indent="-171450">
              <a:buFont typeface="Wingdings" panose="05000000000000000000" pitchFamily="2" charset="2"/>
              <a:buChar char="Ø"/>
            </a:pPr>
            <a:endParaRPr lang="fr-FR" sz="1200" dirty="0"/>
          </a:p>
          <a:p>
            <a:r>
              <a:rPr lang="fr-FR" sz="1200" b="1" dirty="0"/>
              <a:t>Pour les autres locaux </a:t>
            </a:r>
            <a:r>
              <a:rPr lang="fr-FR" sz="1200" dirty="0"/>
              <a:t>:</a:t>
            </a:r>
          </a:p>
          <a:p>
            <a:pPr marL="171450" indent="-171450">
              <a:buFont typeface="Wingdings" panose="05000000000000000000" pitchFamily="2" charset="2"/>
              <a:buChar char="Ø"/>
            </a:pPr>
            <a:r>
              <a:rPr lang="fr-FR" sz="1200" dirty="0"/>
              <a:t>Tous les conduits seront isolés.</a:t>
            </a:r>
          </a:p>
          <a:p>
            <a:pPr marL="171450" indent="-171450">
              <a:buFont typeface="Wingdings" panose="05000000000000000000" pitchFamily="2" charset="2"/>
              <a:buChar char="Ø"/>
            </a:pPr>
            <a:r>
              <a:rPr lang="fr-FR" sz="1200" dirty="0"/>
              <a:t>Les vannes thermostatiques manquantes ou défectueuses seront remplacées.</a:t>
            </a:r>
          </a:p>
        </p:txBody>
      </p:sp>
      <p:pic>
        <p:nvPicPr>
          <p:cNvPr id="10" name="Image 9">
            <a:extLst>
              <a:ext uri="{FF2B5EF4-FFF2-40B4-BE49-F238E27FC236}">
                <a16:creationId xmlns:a16="http://schemas.microsoft.com/office/drawing/2014/main" id="{1D82DAE2-9CE7-4375-8212-6C9F86309D0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0139" y="2492890"/>
            <a:ext cx="1524000" cy="1524000"/>
          </a:xfrm>
          <a:prstGeom prst="rect">
            <a:avLst/>
          </a:prstGeom>
        </p:spPr>
      </p:pic>
      <p:sp>
        <p:nvSpPr>
          <p:cNvPr id="7" name="ZoneTexte 6">
            <a:extLst>
              <a:ext uri="{FF2B5EF4-FFF2-40B4-BE49-F238E27FC236}">
                <a16:creationId xmlns:a16="http://schemas.microsoft.com/office/drawing/2014/main" id="{C107DA78-A9E8-4DCF-A230-1680DAC529B6}"/>
              </a:ext>
            </a:extLst>
          </p:cNvPr>
          <p:cNvSpPr txBox="1"/>
          <p:nvPr/>
        </p:nvSpPr>
        <p:spPr>
          <a:xfrm>
            <a:off x="1901383" y="4964236"/>
            <a:ext cx="9703837" cy="1107996"/>
          </a:xfrm>
          <a:prstGeom prst="rect">
            <a:avLst/>
          </a:prstGeom>
          <a:noFill/>
        </p:spPr>
        <p:txBody>
          <a:bodyPr wrap="square" rtlCol="0">
            <a:spAutoFit/>
          </a:bodyPr>
          <a:lstStyle/>
          <a:p>
            <a:r>
              <a:rPr lang="fr-FR" dirty="0"/>
              <a:t>Production photovoltaïque et éclairage efficient</a:t>
            </a:r>
          </a:p>
          <a:p>
            <a:pPr marL="171450" indent="-171450">
              <a:buFont typeface="Wingdings" panose="05000000000000000000" pitchFamily="2" charset="2"/>
              <a:buChar char="Ø"/>
            </a:pPr>
            <a:endParaRPr lang="fr-FR" sz="1200" dirty="0"/>
          </a:p>
          <a:p>
            <a:pPr marL="171450" indent="-171450">
              <a:buFont typeface="Wingdings" panose="05000000000000000000" pitchFamily="2" charset="2"/>
              <a:buChar char="Ø"/>
            </a:pPr>
            <a:r>
              <a:rPr lang="fr-FR" sz="1200" dirty="0"/>
              <a:t>Pour commencer, tous les nouveaux éclairages seront de très basse consommation ; les existants seront adaptés.</a:t>
            </a:r>
          </a:p>
          <a:p>
            <a:pPr marL="171450" indent="-171450">
              <a:buFont typeface="Wingdings" panose="05000000000000000000" pitchFamily="2" charset="2"/>
              <a:buChar char="Ø"/>
            </a:pPr>
            <a:r>
              <a:rPr lang="fr-FR" sz="1200" dirty="0"/>
              <a:t>Si le budget le permet, une installation photovoltaïque de l’ordre de 10 kW </a:t>
            </a:r>
            <a:r>
              <a:rPr lang="fr-FR" sz="1200" dirty="0" err="1"/>
              <a:t>cr</a:t>
            </a:r>
            <a:r>
              <a:rPr lang="fr-FR" sz="1200" dirty="0"/>
              <a:t> sera installée. </a:t>
            </a:r>
          </a:p>
          <a:p>
            <a:r>
              <a:rPr lang="fr-FR" sz="1200" dirty="0"/>
              <a:t>     Elle permettra de diminuer fortement notre consommation électrique annuelle qui s’élève à ±  13.000 € (ex. 2020)</a:t>
            </a:r>
          </a:p>
        </p:txBody>
      </p:sp>
      <p:grpSp>
        <p:nvGrpSpPr>
          <p:cNvPr id="11" name="Groupe 10">
            <a:extLst>
              <a:ext uri="{FF2B5EF4-FFF2-40B4-BE49-F238E27FC236}">
                <a16:creationId xmlns:a16="http://schemas.microsoft.com/office/drawing/2014/main" id="{56C90B50-9D04-4E17-9B82-3526D987EAB2}"/>
              </a:ext>
            </a:extLst>
          </p:cNvPr>
          <p:cNvGrpSpPr/>
          <p:nvPr/>
        </p:nvGrpSpPr>
        <p:grpSpPr>
          <a:xfrm>
            <a:off x="10150452" y="259038"/>
            <a:ext cx="1452084" cy="1192182"/>
            <a:chOff x="10150452" y="259038"/>
            <a:chExt cx="1452084" cy="1192182"/>
          </a:xfrm>
        </p:grpSpPr>
        <p:sp>
          <p:nvSpPr>
            <p:cNvPr id="12" name="Rectangle : coins arrondis 11">
              <a:extLst>
                <a:ext uri="{FF2B5EF4-FFF2-40B4-BE49-F238E27FC236}">
                  <a16:creationId xmlns:a16="http://schemas.microsoft.com/office/drawing/2014/main" id="{E208FF06-338A-4C43-B8C0-732EE4A7BA22}"/>
                </a:ext>
              </a:extLst>
            </p:cNvPr>
            <p:cNvSpPr/>
            <p:nvPr/>
          </p:nvSpPr>
          <p:spPr>
            <a:xfrm>
              <a:off x="10150452" y="259038"/>
              <a:ext cx="1442175" cy="1192182"/>
            </a:xfrm>
            <a:prstGeom prst="roundRect">
              <a:avLst/>
            </a:prstGeom>
            <a:gradFill>
              <a:gsLst>
                <a:gs pos="99000">
                  <a:schemeClr val="accent6">
                    <a:lumMod val="75000"/>
                  </a:schemeClr>
                </a:gs>
                <a:gs pos="0">
                  <a:schemeClr val="accent6">
                    <a:lumMod val="40000"/>
                    <a:lumOff val="60000"/>
                  </a:schemeClr>
                </a:gs>
                <a:gs pos="100000">
                  <a:schemeClr val="accent1">
                    <a:lumMod val="45000"/>
                    <a:lumOff val="55000"/>
                  </a:schemeClr>
                </a:gs>
                <a:gs pos="100000">
                  <a:schemeClr val="accent6">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BEE35A4-C6DD-4F31-8B0A-E59702A2D598}"/>
                </a:ext>
              </a:extLst>
            </p:cNvPr>
            <p:cNvSpPr txBox="1"/>
            <p:nvPr/>
          </p:nvSpPr>
          <p:spPr>
            <a:xfrm>
              <a:off x="10160362" y="316520"/>
              <a:ext cx="1442174" cy="1077218"/>
            </a:xfrm>
            <a:prstGeom prst="rect">
              <a:avLst/>
            </a:prstGeom>
            <a:noFill/>
            <a:effectLst>
              <a:outerShdw blurRad="50800" dist="50800" dir="5400000" algn="ctr" rotWithShape="0">
                <a:srgbClr val="000000"/>
              </a:outerShdw>
            </a:effectLst>
          </p:spPr>
          <p:txBody>
            <a:bodyPr wrap="square" rtlCol="0">
              <a:spAutoFit/>
            </a:bodyPr>
            <a:lstStyle/>
            <a:p>
              <a:pPr algn="ctr"/>
              <a:r>
                <a:rPr lang="fr-FR" sz="2800" b="1" spc="250" dirty="0">
                  <a:solidFill>
                    <a:schemeClr val="bg1"/>
                  </a:solidFill>
                </a:rPr>
                <a:t>Haute</a:t>
              </a:r>
            </a:p>
            <a:p>
              <a:pPr algn="ctr"/>
              <a:r>
                <a:rPr lang="fr-FR" sz="2400" b="1" spc="200" dirty="0">
                  <a:solidFill>
                    <a:schemeClr val="bg1"/>
                  </a:solidFill>
                </a:rPr>
                <a:t>Qualité</a:t>
              </a:r>
            </a:p>
            <a:p>
              <a:pPr algn="ctr"/>
              <a:r>
                <a:rPr lang="fr-FR" sz="1200" dirty="0">
                  <a:solidFill>
                    <a:schemeClr val="bg1"/>
                  </a:solidFill>
                </a:rPr>
                <a:t>Environnementale</a:t>
              </a:r>
            </a:p>
          </p:txBody>
        </p:sp>
      </p:grpSp>
      <p:pic>
        <p:nvPicPr>
          <p:cNvPr id="4" name="Image 3">
            <a:extLst>
              <a:ext uri="{FF2B5EF4-FFF2-40B4-BE49-F238E27FC236}">
                <a16:creationId xmlns:a16="http://schemas.microsoft.com/office/drawing/2014/main" id="{B0ACBF9E-E224-4A67-950E-E7F1C73B27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38" y="4844828"/>
            <a:ext cx="1523999" cy="1523999"/>
          </a:xfrm>
          <a:prstGeom prst="rect">
            <a:avLst/>
          </a:prstGeom>
        </p:spPr>
      </p:pic>
    </p:spTree>
    <p:extLst>
      <p:ext uri="{BB962C8B-B14F-4D97-AF65-F5344CB8AC3E}">
        <p14:creationId xmlns:p14="http://schemas.microsoft.com/office/powerpoint/2010/main" val="3409720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7766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Qualité environnementale</a:t>
            </a:r>
          </a:p>
        </p:txBody>
      </p:sp>
      <p:pic>
        <p:nvPicPr>
          <p:cNvPr id="4" name="Image 3">
            <a:extLst>
              <a:ext uri="{FF2B5EF4-FFF2-40B4-BE49-F238E27FC236}">
                <a16:creationId xmlns:a16="http://schemas.microsoft.com/office/drawing/2014/main" id="{4F8D2125-DDAE-404F-8ECB-BB672BD24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9992" y="393582"/>
            <a:ext cx="923094" cy="923094"/>
          </a:xfrm>
          <a:prstGeom prst="rect">
            <a:avLst/>
          </a:prstGeom>
          <a:solidFill>
            <a:schemeClr val="bg1"/>
          </a:solidFill>
          <a:ln w="12700">
            <a:solidFill>
              <a:schemeClr val="accent1">
                <a:shade val="50000"/>
              </a:schemeClr>
            </a:solidFill>
          </a:ln>
          <a:effectLst>
            <a:outerShdw blurRad="76200" dist="38100" dir="2700000" algn="tl" rotWithShape="0">
              <a:prstClr val="black">
                <a:alpha val="80000"/>
              </a:prstClr>
            </a:outerShdw>
          </a:effectLst>
        </p:spPr>
      </p:pic>
      <p:grpSp>
        <p:nvGrpSpPr>
          <p:cNvPr id="22" name="Groupe 21">
            <a:extLst>
              <a:ext uri="{FF2B5EF4-FFF2-40B4-BE49-F238E27FC236}">
                <a16:creationId xmlns:a16="http://schemas.microsoft.com/office/drawing/2014/main" id="{B8E1846D-6661-4AB9-9C46-D88EAD581246}"/>
              </a:ext>
            </a:extLst>
          </p:cNvPr>
          <p:cNvGrpSpPr/>
          <p:nvPr/>
        </p:nvGrpSpPr>
        <p:grpSpPr>
          <a:xfrm>
            <a:off x="398647" y="1392837"/>
            <a:ext cx="8624703" cy="4878259"/>
            <a:chOff x="300456" y="963253"/>
            <a:chExt cx="9746771" cy="4878259"/>
          </a:xfrm>
        </p:grpSpPr>
        <p:sp>
          <p:nvSpPr>
            <p:cNvPr id="14" name="ZoneTexte 13">
              <a:extLst>
                <a:ext uri="{FF2B5EF4-FFF2-40B4-BE49-F238E27FC236}">
                  <a16:creationId xmlns:a16="http://schemas.microsoft.com/office/drawing/2014/main" id="{FBF6B442-1021-442D-A0CB-A8728924029F}"/>
                </a:ext>
              </a:extLst>
            </p:cNvPr>
            <p:cNvSpPr txBox="1"/>
            <p:nvPr/>
          </p:nvSpPr>
          <p:spPr>
            <a:xfrm>
              <a:off x="1044376" y="963253"/>
              <a:ext cx="9002851" cy="4878259"/>
            </a:xfrm>
            <a:prstGeom prst="rect">
              <a:avLst/>
            </a:prstGeom>
            <a:noFill/>
          </p:spPr>
          <p:txBody>
            <a:bodyPr wrap="square" rtlCol="0">
              <a:spAutoFit/>
            </a:bodyPr>
            <a:lstStyle/>
            <a:p>
              <a:r>
                <a:rPr lang="fr-FR" sz="1400" b="1" dirty="0"/>
                <a:t>DURABILITE  -  REUTILISATION  -  ANTI-GASPI</a:t>
              </a:r>
            </a:p>
            <a:p>
              <a:endParaRPr lang="fr-FR" sz="1100" b="1" dirty="0"/>
            </a:p>
            <a:p>
              <a:r>
                <a:rPr lang="fr-FR" sz="1100" b="1" u="sng" dirty="0"/>
                <a:t>Le mobilier</a:t>
              </a:r>
            </a:p>
            <a:p>
              <a:r>
                <a:rPr lang="fr-FR" sz="1100" dirty="0"/>
                <a:t>Seuls quelques placards sont prévus dans les parties communes ; dans tous les logements il sera fait usage de mobilier de seconde main.</a:t>
              </a:r>
            </a:p>
            <a:p>
              <a:r>
                <a:rPr lang="fr-FR" sz="1100" dirty="0"/>
                <a:t>Comme cela se fait déjà en partie actuellement, une réserve de meubles intéressants pour les familles est stockée dans le but d’être réutilisés ou donnés aux familles lors de leur départ de la Maison d’Accueil.</a:t>
              </a:r>
            </a:p>
            <a:p>
              <a:endParaRPr lang="fr-FR" sz="1100" dirty="0"/>
            </a:p>
            <a:p>
              <a:r>
                <a:rPr lang="fr-FR" sz="1100" b="1" u="sng" dirty="0"/>
                <a:t>La vaisselle</a:t>
              </a:r>
              <a:endParaRPr lang="fr-FR" sz="1100" b="1" dirty="0"/>
            </a:p>
            <a:p>
              <a:r>
                <a:rPr lang="fr-FR" sz="1100" dirty="0"/>
                <a:t>Nous recevons régulièrement de la vaisselle. Elle est utilisée pour les besoins des hébergés mais les stocks conservés permettent aussi d’aider des familles sur le départ. Le local ‘vaisselle’ sera réaménagé au sous-sol.</a:t>
              </a:r>
            </a:p>
            <a:p>
              <a:endParaRPr lang="fr-FR" sz="1100" dirty="0"/>
            </a:p>
            <a:p>
              <a:r>
                <a:rPr lang="fr-FR" sz="1100" b="1" u="sng" dirty="0"/>
                <a:t>Les vêtements</a:t>
              </a:r>
              <a:endParaRPr lang="fr-FR" sz="1100" dirty="0"/>
            </a:p>
            <a:p>
              <a:r>
                <a:rPr lang="fr-FR" sz="1100" dirty="0"/>
                <a:t>Nous recevons aussi de nombreux vêtements ; dès réception ils sont contrôlés, lavés, repassés et rangés dans notre dressing.</a:t>
              </a:r>
            </a:p>
            <a:p>
              <a:r>
                <a:rPr lang="fr-FR" sz="1100" dirty="0"/>
                <a:t>Ce dressing fonctionne comme un magasin – gratuit – avec étagères, tringles et cabine d’essayage.</a:t>
              </a:r>
            </a:p>
            <a:p>
              <a:r>
                <a:rPr lang="fr-FR" sz="1100" dirty="0"/>
                <a:t>Ces fournitures gratuites font le bonheur des familles, adultes et enfants. Ils peuvent même recevoir un trousseau lors de leur départ.</a:t>
              </a:r>
            </a:p>
            <a:p>
              <a:r>
                <a:rPr lang="fr-FR" sz="1100" dirty="0"/>
                <a:t>Le local ‘vestiaire’ sera réaménagé au sous-sol.</a:t>
              </a:r>
            </a:p>
            <a:p>
              <a:endParaRPr lang="fr-FR" sz="1100" dirty="0"/>
            </a:p>
            <a:p>
              <a:r>
                <a:rPr lang="fr-FR" sz="1100" b="1" u="sng" dirty="0"/>
                <a:t>Le potager</a:t>
              </a:r>
            </a:p>
            <a:p>
              <a:r>
                <a:rPr lang="fr-FR" sz="1100" dirty="0"/>
                <a:t>Nous avons la chance de disposer d’un grand jardin. Une partie de celui-ci est dédié aux jeux d’enfants et à la détente, une autre est aménagée en potager.</a:t>
              </a:r>
            </a:p>
            <a:p>
              <a:r>
                <a:rPr lang="fr-FR" sz="1100" dirty="0"/>
                <a:t>Nous avons récupéré une serre dans une école d’horticulture.</a:t>
              </a:r>
            </a:p>
            <a:p>
              <a:r>
                <a:rPr lang="fr-FR" sz="1100" dirty="0"/>
                <a:t>La gestion du potager est faite par plusieurs éducateurs, en collaboration avec les hébergés qui le souhaitent.</a:t>
              </a:r>
            </a:p>
            <a:p>
              <a:r>
                <a:rPr lang="fr-FR" sz="1100" dirty="0"/>
                <a:t>Autant de légumes frais et bio à disposition de tous … et parfois même cuisinés ensemble.</a:t>
              </a:r>
            </a:p>
            <a:p>
              <a:endParaRPr lang="fr-FR" sz="1100" dirty="0"/>
            </a:p>
            <a:p>
              <a:r>
                <a:rPr lang="fr-FR" sz="1100" b="1" u="sng" dirty="0"/>
                <a:t>L’aide alimentaire</a:t>
              </a:r>
            </a:p>
            <a:p>
              <a:r>
                <a:rPr lang="fr-FR" sz="1100" dirty="0"/>
                <a:t>Les services d’aide alimentaire, mais aussi les surplus de certains magasins, sont largement utilisés au bénéfice des personnes accueillies.</a:t>
              </a:r>
            </a:p>
            <a:p>
              <a:r>
                <a:rPr lang="fr-FR" sz="1100" dirty="0"/>
                <a:t>Une cave est dédiée au stockage correct de ces denrées – périssables ou non – en veillant à leur qualité.</a:t>
              </a:r>
            </a:p>
            <a:p>
              <a:r>
                <a:rPr lang="fr-FR" sz="1100" dirty="0"/>
                <a:t>Une distribution gratuite est faite tous les jours, pour l’ensemble des services.</a:t>
              </a:r>
              <a:endParaRPr lang="fr-FR" sz="1100" b="1" dirty="0"/>
            </a:p>
          </p:txBody>
        </p:sp>
        <p:pic>
          <p:nvPicPr>
            <p:cNvPr id="17" name="Image 16">
              <a:extLst>
                <a:ext uri="{FF2B5EF4-FFF2-40B4-BE49-F238E27FC236}">
                  <a16:creationId xmlns:a16="http://schemas.microsoft.com/office/drawing/2014/main" id="{EF78CC34-0EEA-4CBC-A99C-8B5B3666B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456" y="1391694"/>
              <a:ext cx="632100" cy="619706"/>
            </a:xfrm>
            <a:prstGeom prst="rect">
              <a:avLst/>
            </a:prstGeom>
          </p:spPr>
        </p:pic>
        <p:pic>
          <p:nvPicPr>
            <p:cNvPr id="18" name="Image 17">
              <a:extLst>
                <a:ext uri="{FF2B5EF4-FFF2-40B4-BE49-F238E27FC236}">
                  <a16:creationId xmlns:a16="http://schemas.microsoft.com/office/drawing/2014/main" id="{EC6AFC8D-D8D9-4AA2-A2A8-D2C424111B6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0456" y="2086330"/>
              <a:ext cx="684098" cy="564815"/>
            </a:xfrm>
            <a:prstGeom prst="rect">
              <a:avLst/>
            </a:prstGeom>
          </p:spPr>
        </p:pic>
        <p:pic>
          <p:nvPicPr>
            <p:cNvPr id="19" name="Image 18">
              <a:extLst>
                <a:ext uri="{FF2B5EF4-FFF2-40B4-BE49-F238E27FC236}">
                  <a16:creationId xmlns:a16="http://schemas.microsoft.com/office/drawing/2014/main" id="{84F3736A-F97D-4D54-8461-1D67A24CC6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0456" y="2971439"/>
              <a:ext cx="714372" cy="684607"/>
            </a:xfrm>
            <a:prstGeom prst="rect">
              <a:avLst/>
            </a:prstGeom>
          </p:spPr>
        </p:pic>
        <p:pic>
          <p:nvPicPr>
            <p:cNvPr id="20" name="Image 19">
              <a:extLst>
                <a:ext uri="{FF2B5EF4-FFF2-40B4-BE49-F238E27FC236}">
                  <a16:creationId xmlns:a16="http://schemas.microsoft.com/office/drawing/2014/main" id="{D0C89368-F399-4CE1-8B8A-3695DF58530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7818" y="3976340"/>
              <a:ext cx="722047" cy="564814"/>
            </a:xfrm>
            <a:prstGeom prst="rect">
              <a:avLst/>
            </a:prstGeom>
          </p:spPr>
        </p:pic>
        <p:pic>
          <p:nvPicPr>
            <p:cNvPr id="21" name="Image 20">
              <a:extLst>
                <a:ext uri="{FF2B5EF4-FFF2-40B4-BE49-F238E27FC236}">
                  <a16:creationId xmlns:a16="http://schemas.microsoft.com/office/drawing/2014/main" id="{1A63DBCB-E655-4B13-A422-DA3C5C9CA9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34569" y="4975544"/>
              <a:ext cx="668019" cy="564814"/>
            </a:xfrm>
            <a:prstGeom prst="rect">
              <a:avLst/>
            </a:prstGeom>
          </p:spPr>
        </p:pic>
      </p:grpSp>
      <p:pic>
        <p:nvPicPr>
          <p:cNvPr id="12" name="Image 11">
            <a:extLst>
              <a:ext uri="{FF2B5EF4-FFF2-40B4-BE49-F238E27FC236}">
                <a16:creationId xmlns:a16="http://schemas.microsoft.com/office/drawing/2014/main" id="{191E98F6-25F2-4BED-9259-B857327B74A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22655" y="1727813"/>
            <a:ext cx="1905548" cy="2540731"/>
          </a:xfrm>
          <a:prstGeom prst="rect">
            <a:avLst/>
          </a:prstGeom>
          <a:effectLst>
            <a:outerShdw blurRad="50800" dist="63500" dir="2700000" algn="tl" rotWithShape="0">
              <a:schemeClr val="tx1">
                <a:lumMod val="85000"/>
                <a:lumOff val="15000"/>
                <a:alpha val="75000"/>
              </a:schemeClr>
            </a:outerShdw>
          </a:effectLst>
        </p:spPr>
      </p:pic>
      <p:pic>
        <p:nvPicPr>
          <p:cNvPr id="13" name="Image 12">
            <a:extLst>
              <a:ext uri="{FF2B5EF4-FFF2-40B4-BE49-F238E27FC236}">
                <a16:creationId xmlns:a16="http://schemas.microsoft.com/office/drawing/2014/main" id="{0FC6A35E-7626-4E5D-996C-22FAC6C9ED9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986338" y="3923688"/>
            <a:ext cx="1905548" cy="2540730"/>
          </a:xfrm>
          <a:prstGeom prst="rect">
            <a:avLst/>
          </a:prstGeom>
          <a:effectLst>
            <a:outerShdw blurRad="50800" dist="63500" dir="2700000" algn="tl" rotWithShape="0">
              <a:schemeClr val="tx1">
                <a:lumMod val="85000"/>
                <a:lumOff val="15000"/>
                <a:alpha val="75000"/>
              </a:schemeClr>
            </a:outerShdw>
          </a:effectLst>
        </p:spPr>
      </p:pic>
      <p:sp>
        <p:nvSpPr>
          <p:cNvPr id="15" name="Ellipse 14">
            <a:extLst>
              <a:ext uri="{FF2B5EF4-FFF2-40B4-BE49-F238E27FC236}">
                <a16:creationId xmlns:a16="http://schemas.microsoft.com/office/drawing/2014/main" id="{83BBEAD3-FD7D-46E9-9B70-5B494659AE8F}"/>
              </a:ext>
            </a:extLst>
          </p:cNvPr>
          <p:cNvSpPr/>
          <p:nvPr/>
        </p:nvSpPr>
        <p:spPr>
          <a:xfrm rot="1752917">
            <a:off x="10636893" y="4322854"/>
            <a:ext cx="132510" cy="123642"/>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11AC5929-E75F-46BD-AF79-EC04105B8370}"/>
              </a:ext>
            </a:extLst>
          </p:cNvPr>
          <p:cNvSpPr/>
          <p:nvPr/>
        </p:nvSpPr>
        <p:spPr>
          <a:xfrm rot="1752917">
            <a:off x="11816252" y="5018856"/>
            <a:ext cx="62558" cy="69885"/>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3B4BB235-DBB8-4840-9B47-E3D6C4EDF3B3}"/>
              </a:ext>
            </a:extLst>
          </p:cNvPr>
          <p:cNvSpPr/>
          <p:nvPr/>
        </p:nvSpPr>
        <p:spPr>
          <a:xfrm>
            <a:off x="11241280" y="5107468"/>
            <a:ext cx="91806" cy="80482"/>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26135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7766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Sécurité des personnes</a:t>
            </a:r>
          </a:p>
        </p:txBody>
      </p:sp>
      <p:sp>
        <p:nvSpPr>
          <p:cNvPr id="7" name="ZoneTexte 6">
            <a:extLst>
              <a:ext uri="{FF2B5EF4-FFF2-40B4-BE49-F238E27FC236}">
                <a16:creationId xmlns:a16="http://schemas.microsoft.com/office/drawing/2014/main" id="{C107DA78-A9E8-4DCF-A230-1680DAC529B6}"/>
              </a:ext>
            </a:extLst>
          </p:cNvPr>
          <p:cNvSpPr txBox="1"/>
          <p:nvPr/>
        </p:nvSpPr>
        <p:spPr>
          <a:xfrm>
            <a:off x="1441231" y="977704"/>
            <a:ext cx="9433379" cy="5632311"/>
          </a:xfrm>
          <a:prstGeom prst="rect">
            <a:avLst/>
          </a:prstGeom>
          <a:noFill/>
        </p:spPr>
        <p:txBody>
          <a:bodyPr wrap="square" rtlCol="0">
            <a:spAutoFit/>
          </a:bodyPr>
          <a:lstStyle/>
          <a:p>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Sécurité</a:t>
            </a:r>
            <a:r>
              <a:rPr lang="fr-FR" dirty="0"/>
              <a:t> incendie.</a:t>
            </a:r>
          </a:p>
          <a:p>
            <a:endParaRPr lang="fr-FR" dirty="0"/>
          </a:p>
          <a:p>
            <a:r>
              <a:rPr lang="fr-FR" sz="1200" dirty="0"/>
              <a:t>Le bâtiment actuel est déjà protégé et contrôlé selon les normes en vigueur.</a:t>
            </a:r>
          </a:p>
          <a:p>
            <a:pPr marL="171450" indent="-171450">
              <a:buFont typeface="Wingdings" panose="05000000000000000000" pitchFamily="2" charset="2"/>
              <a:buChar char="Ø"/>
            </a:pPr>
            <a:r>
              <a:rPr lang="fr-FR" sz="1200" dirty="0"/>
              <a:t>Tous les nouveaux locaux seront protégés (détecteurs raccordés sur le nouveau central analogique, éclairage de secours, signalisation, …).</a:t>
            </a:r>
          </a:p>
          <a:p>
            <a:pPr marL="171450" indent="-171450">
              <a:buFont typeface="Wingdings" panose="05000000000000000000" pitchFamily="2" charset="2"/>
              <a:buChar char="Ø"/>
            </a:pPr>
            <a:endParaRPr lang="fr-FR" sz="1200" dirty="0"/>
          </a:p>
          <a:p>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Sorties de secours</a:t>
            </a:r>
          </a:p>
          <a:p>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Wingdings" panose="05000000000000000000" pitchFamily="2" charset="2"/>
              <a:buChar char="Ø"/>
            </a:pPr>
            <a:r>
              <a:rPr lang="fr-FR" sz="1200" dirty="0">
                <a:solidFill>
                  <a:prstClr val="black"/>
                </a:solidFill>
                <a:latin typeface="Calibri" panose="020F0502020204030204"/>
              </a:rPr>
              <a:t>Un chemin d’évacuation est bien entendu prévu  pour chaque logement et chaque service.</a:t>
            </a:r>
            <a:endParaRPr lang="fr-FR" sz="1200" dirty="0"/>
          </a:p>
          <a:p>
            <a:pPr marL="171450" indent="-171450">
              <a:buFont typeface="Wingdings" panose="05000000000000000000" pitchFamily="2" charset="2"/>
              <a:buChar char="Ø"/>
            </a:pPr>
            <a:r>
              <a:rPr lang="fr-FR" sz="1200" dirty="0"/>
              <a:t>Un nouvel escalier de secours extérieur permettra l’évacuation d’urgence de chaque logement sans passer par le bâtiment principal.</a:t>
            </a:r>
          </a:p>
          <a:p>
            <a:endParaRPr lang="fr-FR" sz="1200" dirty="0"/>
          </a:p>
          <a:p>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Sécurité des accès</a:t>
            </a:r>
          </a:p>
          <a:p>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Wingdings" panose="05000000000000000000" pitchFamily="2" charset="2"/>
              <a:buChar char="Ø"/>
            </a:pPr>
            <a:r>
              <a:rPr lang="fr-FR" sz="1200" dirty="0">
                <a:solidFill>
                  <a:prstClr val="black"/>
                </a:solidFill>
                <a:latin typeface="+mj-lt"/>
              </a:rPr>
              <a:t>L’accès à rue est protégé par un portail électrique (il vient d’être installé) et permet de sécuriser l’accès extérieur une fois la nuit tombée.</a:t>
            </a:r>
          </a:p>
          <a:p>
            <a:r>
              <a:rPr lang="fr-FR" sz="1200" dirty="0">
                <a:solidFill>
                  <a:prstClr val="black"/>
                </a:solidFill>
                <a:latin typeface="+mj-lt"/>
              </a:rPr>
              <a:t>     De jour, ce portail est ouvert car la Maison d’Accueil  n’est pas fermée sur elle-même.</a:t>
            </a:r>
          </a:p>
          <a:p>
            <a:pPr marL="171450" indent="-171450">
              <a:buFont typeface="Wingdings" panose="05000000000000000000" pitchFamily="2" charset="2"/>
              <a:buChar char="Ø"/>
            </a:pPr>
            <a:r>
              <a:rPr lang="fr-FR" sz="1200" dirty="0">
                <a:solidFill>
                  <a:prstClr val="black"/>
                </a:solidFill>
                <a:latin typeface="+mj-lt"/>
              </a:rPr>
              <a:t>L’accès à tous les logements se fera par le hall d’entrée commun et le sas d’entrée. Ce sas sécurise aussi le personnel de l’abri de nuit lors d’admissions tardives.</a:t>
            </a:r>
          </a:p>
          <a:p>
            <a:pPr marL="171450" indent="-171450">
              <a:buFont typeface="Wingdings" panose="05000000000000000000" pitchFamily="2" charset="2"/>
              <a:buChar char="Ø"/>
            </a:pPr>
            <a:r>
              <a:rPr lang="fr-FR" sz="1200" dirty="0">
                <a:solidFill>
                  <a:prstClr val="black"/>
                </a:solidFill>
                <a:latin typeface="+mj-lt"/>
              </a:rPr>
              <a:t>Un système vidéo  permet le contrôle du chemin d’entrée avant ouverture des portes (surtout de nuit).</a:t>
            </a:r>
          </a:p>
          <a:p>
            <a:pPr marL="171450" indent="-171450">
              <a:buFont typeface="Wingdings" panose="05000000000000000000" pitchFamily="2" charset="2"/>
              <a:buChar char="Ø"/>
            </a:pPr>
            <a:r>
              <a:rPr lang="fr-FR" sz="1200" dirty="0">
                <a:solidFill>
                  <a:prstClr val="black"/>
                </a:solidFill>
                <a:latin typeface="+mj-lt"/>
              </a:rPr>
              <a:t>Le nouvel escalier de secours sera positionné à l’arrière, où il débouchera sur une zone sécurisée par une solide clôture. De la sorte, cet escalier ne pourra pas être utilisé par des personnes extérieures.</a:t>
            </a:r>
          </a:p>
          <a:p>
            <a:pPr marL="171450" indent="-171450">
              <a:buFont typeface="Wingdings" panose="05000000000000000000" pitchFamily="2" charset="2"/>
              <a:buChar char="Ø"/>
            </a:pPr>
            <a:endParaRPr lang="fr-FR" sz="1200" dirty="0">
              <a:solidFill>
                <a:prstClr val="black"/>
              </a:solidFill>
              <a:latin typeface="+mj-lt"/>
            </a:endParaRPr>
          </a:p>
          <a:p>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Sécurité des enfants</a:t>
            </a:r>
          </a:p>
          <a:p>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indent="-171450">
              <a:buFont typeface="Wingdings" panose="05000000000000000000" pitchFamily="2" charset="2"/>
              <a:buChar char="Ø"/>
            </a:pPr>
            <a:r>
              <a:rPr lang="fr-FR" sz="1200" dirty="0">
                <a:solidFill>
                  <a:prstClr val="black"/>
                </a:solidFill>
                <a:latin typeface="+mj-lt"/>
              </a:rPr>
              <a:t>L’accès au jardin, à l’arrière du bâtiment, est sécurisé par des clôtures solides.</a:t>
            </a:r>
          </a:p>
          <a:p>
            <a:pPr marL="171450" indent="-171450">
              <a:buFont typeface="Wingdings" panose="05000000000000000000" pitchFamily="2" charset="2"/>
              <a:buChar char="Ø"/>
            </a:pPr>
            <a:r>
              <a:rPr lang="fr-FR" sz="1200" dirty="0">
                <a:solidFill>
                  <a:prstClr val="black"/>
                </a:solidFill>
                <a:latin typeface="+mj-lt"/>
              </a:rPr>
              <a:t>Les enfants peuvent accéder au jardin complet sous la surveillance de leurs parents ou accompagnés par du personnel pour des occupations dirigées.</a:t>
            </a:r>
            <a:endParaRPr lang="fr-FR" sz="1200" dirty="0">
              <a:latin typeface="+mj-lt"/>
            </a:endParaRPr>
          </a:p>
          <a:p>
            <a:pPr marL="171450" indent="-171450">
              <a:buFont typeface="Wingdings" panose="05000000000000000000" pitchFamily="2" charset="2"/>
              <a:buChar char="Ø"/>
            </a:pPr>
            <a:endParaRPr lang="fr-FR" sz="1200" dirty="0"/>
          </a:p>
        </p:txBody>
      </p:sp>
      <p:pic>
        <p:nvPicPr>
          <p:cNvPr id="9" name="Image 8">
            <a:extLst>
              <a:ext uri="{FF2B5EF4-FFF2-40B4-BE49-F238E27FC236}">
                <a16:creationId xmlns:a16="http://schemas.microsoft.com/office/drawing/2014/main" id="{47D62B45-7878-4F3B-A436-95ED58688A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1354" y="1054211"/>
            <a:ext cx="1105982" cy="1105982"/>
          </a:xfrm>
          <a:prstGeom prst="rect">
            <a:avLst/>
          </a:prstGeom>
        </p:spPr>
      </p:pic>
      <p:pic>
        <p:nvPicPr>
          <p:cNvPr id="4" name="Image 3">
            <a:extLst>
              <a:ext uri="{FF2B5EF4-FFF2-40B4-BE49-F238E27FC236}">
                <a16:creationId xmlns:a16="http://schemas.microsoft.com/office/drawing/2014/main" id="{4F8D2125-DDAE-404F-8ECB-BB672BD243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61177" y="360457"/>
            <a:ext cx="910521" cy="957184"/>
          </a:xfrm>
          <a:prstGeom prst="rect">
            <a:avLst/>
          </a:prstGeom>
          <a:solidFill>
            <a:schemeClr val="bg1"/>
          </a:solidFill>
          <a:ln w="12700">
            <a:solidFill>
              <a:schemeClr val="accent1">
                <a:shade val="50000"/>
              </a:schemeClr>
            </a:solidFill>
          </a:ln>
          <a:effectLst>
            <a:outerShdw blurRad="76200" dist="38100" dir="2700000" algn="tl" rotWithShape="0">
              <a:prstClr val="black">
                <a:alpha val="80000"/>
              </a:prstClr>
            </a:outerShdw>
          </a:effectLst>
        </p:spPr>
      </p:pic>
      <p:pic>
        <p:nvPicPr>
          <p:cNvPr id="5" name="Image 4">
            <a:extLst>
              <a:ext uri="{FF2B5EF4-FFF2-40B4-BE49-F238E27FC236}">
                <a16:creationId xmlns:a16="http://schemas.microsoft.com/office/drawing/2014/main" id="{394BE364-F83F-46C4-9DD4-C9B4A3F55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082" y="2332701"/>
            <a:ext cx="1105982" cy="1355584"/>
          </a:xfrm>
          <a:prstGeom prst="rect">
            <a:avLst/>
          </a:prstGeom>
        </p:spPr>
      </p:pic>
      <p:pic>
        <p:nvPicPr>
          <p:cNvPr id="12" name="Image 11">
            <a:extLst>
              <a:ext uri="{FF2B5EF4-FFF2-40B4-BE49-F238E27FC236}">
                <a16:creationId xmlns:a16="http://schemas.microsoft.com/office/drawing/2014/main" id="{97633891-4855-4D5E-BB6A-38C540D0D6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5082" y="3860793"/>
            <a:ext cx="1112254" cy="1124613"/>
          </a:xfrm>
          <a:prstGeom prst="rect">
            <a:avLst/>
          </a:prstGeom>
        </p:spPr>
      </p:pic>
      <p:pic>
        <p:nvPicPr>
          <p:cNvPr id="13" name="Image 12">
            <a:extLst>
              <a:ext uri="{FF2B5EF4-FFF2-40B4-BE49-F238E27FC236}">
                <a16:creationId xmlns:a16="http://schemas.microsoft.com/office/drawing/2014/main" id="{C38F2645-F4EC-4D59-ACE3-1BF95DED45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3714" y="5297376"/>
            <a:ext cx="1112254" cy="1112254"/>
          </a:xfrm>
          <a:prstGeom prst="rect">
            <a:avLst/>
          </a:prstGeom>
        </p:spPr>
      </p:pic>
    </p:spTree>
    <p:extLst>
      <p:ext uri="{BB962C8B-B14F-4D97-AF65-F5344CB8AC3E}">
        <p14:creationId xmlns:p14="http://schemas.microsoft.com/office/powerpoint/2010/main" val="412988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Phasage des travaux envisagés</a:t>
            </a:r>
          </a:p>
        </p:txBody>
      </p:sp>
      <p:sp>
        <p:nvSpPr>
          <p:cNvPr id="3" name="Rectangle 2">
            <a:extLst>
              <a:ext uri="{FF2B5EF4-FFF2-40B4-BE49-F238E27FC236}">
                <a16:creationId xmlns:a16="http://schemas.microsoft.com/office/drawing/2014/main" id="{6148CE07-0277-4DB5-80CB-35A36AF7E79E}"/>
              </a:ext>
            </a:extLst>
          </p:cNvPr>
          <p:cNvSpPr/>
          <p:nvPr/>
        </p:nvSpPr>
        <p:spPr>
          <a:xfrm>
            <a:off x="205154" y="839517"/>
            <a:ext cx="6003141" cy="738664"/>
          </a:xfrm>
          <a:prstGeom prst="rect">
            <a:avLst/>
          </a:prstGeom>
        </p:spPr>
        <p:txBody>
          <a:bodyPr wrap="square">
            <a:spAutoFit/>
          </a:bodyPr>
          <a:lstStyle/>
          <a:p>
            <a:r>
              <a:rPr lang="fr-BE" sz="1400" dirty="0"/>
              <a:t>Nous devrons garantir la continuité des services durant les travaux.</a:t>
            </a:r>
          </a:p>
          <a:p>
            <a:r>
              <a:rPr lang="fr-BE" sz="1400" dirty="0"/>
              <a:t>Il est donc impératif de les réaliser en différentes phases, ce qui imposera des déménagements partiels et beaucoup d’attention pour le personnel</a:t>
            </a:r>
            <a:r>
              <a:rPr lang="fr-BE" sz="1200" dirty="0"/>
              <a:t>.</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98413" y="1934935"/>
            <a:ext cx="6094854" cy="3785652"/>
          </a:xfrm>
          <a:prstGeom prst="rect">
            <a:avLst/>
          </a:prstGeom>
          <a:noFill/>
        </p:spPr>
        <p:txBody>
          <a:bodyPr wrap="square">
            <a:spAutoFit/>
          </a:bodyPr>
          <a:lstStyle/>
          <a:p>
            <a:pPr algn="l"/>
            <a:r>
              <a:rPr lang="fr-BE" sz="1200" b="1" i="0" u="sng" strike="noStrike" baseline="0" dirty="0">
                <a:latin typeface="Calibri-Light"/>
              </a:rPr>
              <a:t>PHASE 1 – Travaux préparatoires (grande chapelle rez et sous-sol)</a:t>
            </a:r>
          </a:p>
          <a:p>
            <a:pPr algn="l"/>
            <a:endParaRPr lang="fr-BE" sz="1200" b="0" i="0" u="none" strike="noStrike" baseline="0" dirty="0">
              <a:latin typeface="Calibri-Light"/>
            </a:endParaRPr>
          </a:p>
          <a:p>
            <a:pPr algn="l"/>
            <a:r>
              <a:rPr lang="fr-BE" sz="1200" b="0" i="0" u="none" strike="noStrike" baseline="0" dirty="0">
                <a:latin typeface="Calibri-Light"/>
              </a:rPr>
              <a:t>Travail préparatoire visant à disposer du rez de la grande chapelle et de 50% de son sous-sol .</a:t>
            </a:r>
          </a:p>
          <a:p>
            <a:pPr algn="l"/>
            <a:r>
              <a:rPr lang="fr-BE" sz="1200" b="0" i="0" u="none" strike="noStrike" baseline="0" dirty="0">
                <a:latin typeface="Calibri-Light"/>
              </a:rPr>
              <a:t>Les travaux qui seront réalisés sont les travaux définitifs qui ne devront donc pas être démontés ou modifiés par la </a:t>
            </a:r>
            <a:r>
              <a:rPr lang="fr-FR" sz="1200" b="0" i="0" u="none" strike="noStrike" baseline="0" dirty="0">
                <a:latin typeface="Calibri-Light"/>
              </a:rPr>
              <a:t>suite.</a:t>
            </a:r>
          </a:p>
          <a:p>
            <a:pPr algn="l"/>
            <a:endParaRPr lang="fr-FR" sz="1200" b="0" i="0" u="none" strike="noStrike" baseline="0" dirty="0">
              <a:latin typeface="Calibri-Light"/>
            </a:endParaRPr>
          </a:p>
          <a:p>
            <a:pPr algn="l"/>
            <a:r>
              <a:rPr lang="fr-FR" sz="1200" b="1" i="0" u="none" strike="noStrike" baseline="0" dirty="0">
                <a:latin typeface="Calibri-Light"/>
              </a:rPr>
              <a:t>Travaux</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Aménagement de 50% du sous-sol de la chapelle (tous travaux)</a:t>
            </a:r>
          </a:p>
          <a:p>
            <a:pPr marL="171450" indent="-171450" algn="l">
              <a:buFontTx/>
              <a:buChar char="-"/>
            </a:pPr>
            <a:r>
              <a:rPr lang="fr-BE" sz="1200" b="0" i="0" u="none" strike="noStrike" baseline="0" dirty="0">
                <a:latin typeface="Calibri-Light"/>
              </a:rPr>
              <a:t>Construction des deux cloisons dans la grande chapelle + finitions (Prévoir un double évier + raccordements </a:t>
            </a:r>
            <a:r>
              <a:rPr lang="fr-FR" sz="1200" b="0" i="0" u="none" strike="noStrike" baseline="0" dirty="0">
                <a:latin typeface="Calibri-Light"/>
              </a:rPr>
              <a:t>pour cuisine provisoire de l’accueil de jour).</a:t>
            </a:r>
            <a:endParaRPr lang="fr-FR" sz="1200" dirty="0">
              <a:latin typeface="Calibri-Light"/>
            </a:endParaRPr>
          </a:p>
          <a:p>
            <a:pPr marL="171450" indent="-171450" algn="l">
              <a:buFontTx/>
              <a:buChar char="-"/>
            </a:pPr>
            <a:r>
              <a:rPr lang="fr-BE" sz="1200" b="0" i="0" u="none" strike="noStrike" baseline="0" dirty="0">
                <a:latin typeface="Calibri-Light"/>
              </a:rPr>
              <a:t>Isolation et étanchéité de la toiture de la grande chapelle.</a:t>
            </a:r>
          </a:p>
          <a:p>
            <a:pPr marL="171450" indent="-171450" algn="l">
              <a:buFontTx/>
              <a:buChar char="-"/>
            </a:pPr>
            <a:r>
              <a:rPr lang="fr-BE" sz="1200" b="0" i="0" u="none" strike="noStrike" baseline="0" dirty="0">
                <a:latin typeface="Calibri-Light"/>
              </a:rPr>
              <a:t>Aménagement de l’accès à la grande chapelle par la cage d’escaliers de gauche, préparation de l’emplacement ascenseur sur les trois niveaux.</a:t>
            </a:r>
          </a:p>
          <a:p>
            <a:pPr marL="171450" indent="-171450" algn="l">
              <a:buFontTx/>
              <a:buChar char="-"/>
            </a:pPr>
            <a:r>
              <a:rPr lang="fr-BE" sz="1200" b="0" i="0" u="none" strike="noStrike" baseline="0" dirty="0">
                <a:latin typeface="Calibri-Light"/>
              </a:rPr>
              <a:t>Accès chantier : par l’entrée de la chapelle (REZ) et par l’arrière (SOUS-SOL).</a:t>
            </a:r>
          </a:p>
          <a:p>
            <a:pPr marL="171450" indent="-171450" algn="l">
              <a:buFontTx/>
              <a:buChar char="-"/>
            </a:pPr>
            <a:endParaRPr lang="fr-BE" sz="1200" b="0" i="0" u="none" strike="noStrike" baseline="0" dirty="0">
              <a:latin typeface="Calibri-Light"/>
            </a:endParaRPr>
          </a:p>
          <a:p>
            <a:pPr algn="l"/>
            <a:r>
              <a:rPr lang="fr-FR" sz="1200" b="1" i="0" u="none" strike="noStrike" baseline="0" dirty="0">
                <a:latin typeface="Calibri-Light"/>
              </a:rPr>
              <a:t>Inconvénients</a:t>
            </a:r>
            <a:r>
              <a:rPr lang="fr-FR" sz="1200" b="0" i="0" u="none" strike="noStrike" baseline="0" dirty="0">
                <a:latin typeface="Calibri-Light"/>
              </a:rPr>
              <a:t> :</a:t>
            </a:r>
          </a:p>
          <a:p>
            <a:pPr marL="171450" indent="-171450" algn="l">
              <a:buFontTx/>
              <a:buChar char="-"/>
            </a:pPr>
            <a:r>
              <a:rPr lang="fr-FR" sz="1200" b="0" i="0" u="none" strike="noStrike" baseline="0" dirty="0">
                <a:latin typeface="Calibri-Light"/>
              </a:rPr>
              <a:t>Suppression momentanée du vestiaire.</a:t>
            </a:r>
          </a:p>
          <a:p>
            <a:r>
              <a:rPr lang="fr-FR" sz="1200" dirty="0">
                <a:latin typeface="Calibri-Light"/>
              </a:rPr>
              <a:t>     </a:t>
            </a:r>
            <a:r>
              <a:rPr lang="fr-BE" sz="1200" b="0" i="0" u="none" strike="noStrike" baseline="0" dirty="0">
                <a:latin typeface="Calibri-Light"/>
              </a:rPr>
              <a:t>Il pourrait être placé provisoirement au grenier ou dans la salle de sport .</a:t>
            </a:r>
          </a:p>
          <a:p>
            <a:pPr marL="171450" indent="-171450">
              <a:buFontTx/>
              <a:buChar char="-"/>
            </a:pPr>
            <a:r>
              <a:rPr lang="fr-BE" sz="1200" b="0" i="0" u="none" strike="noStrike" baseline="0" dirty="0">
                <a:latin typeface="Calibri-Light"/>
              </a:rPr>
              <a:t>Suppression de l’extension de l’abri de nuit réalisée dernièrement.</a:t>
            </a:r>
          </a:p>
          <a:p>
            <a:endParaRPr lang="fr-FR" sz="1200" dirty="0"/>
          </a:p>
        </p:txBody>
      </p:sp>
      <p:pic>
        <p:nvPicPr>
          <p:cNvPr id="7" name="Image 6">
            <a:extLst>
              <a:ext uri="{FF2B5EF4-FFF2-40B4-BE49-F238E27FC236}">
                <a16:creationId xmlns:a16="http://schemas.microsoft.com/office/drawing/2014/main" id="{D8E2901E-2AA7-4455-90A1-D800712B4F00}"/>
              </a:ext>
            </a:extLst>
          </p:cNvPr>
          <p:cNvPicPr>
            <a:picLocks noChangeAspect="1"/>
          </p:cNvPicPr>
          <p:nvPr/>
        </p:nvPicPr>
        <p:blipFill>
          <a:blip r:embed="rId2"/>
          <a:stretch>
            <a:fillRect/>
          </a:stretch>
        </p:blipFill>
        <p:spPr>
          <a:xfrm>
            <a:off x="7065480" y="360457"/>
            <a:ext cx="3900444" cy="6031880"/>
          </a:xfrm>
          <a:prstGeom prst="rect">
            <a:avLst/>
          </a:prstGeom>
        </p:spPr>
      </p:pic>
      <p:sp>
        <p:nvSpPr>
          <p:cNvPr id="8" name="ZoneTexte 7">
            <a:extLst>
              <a:ext uri="{FF2B5EF4-FFF2-40B4-BE49-F238E27FC236}">
                <a16:creationId xmlns:a16="http://schemas.microsoft.com/office/drawing/2014/main" id="{F2615C84-47D4-488C-BE94-A76917A16E38}"/>
              </a:ext>
            </a:extLst>
          </p:cNvPr>
          <p:cNvSpPr txBox="1"/>
          <p:nvPr/>
        </p:nvSpPr>
        <p:spPr>
          <a:xfrm>
            <a:off x="4649452" y="6018483"/>
            <a:ext cx="2481392" cy="430887"/>
          </a:xfrm>
          <a:prstGeom prst="rect">
            <a:avLst/>
          </a:prstGeom>
          <a:noFill/>
        </p:spPr>
        <p:txBody>
          <a:bodyPr wrap="square" rtlCol="0">
            <a:spAutoFit/>
          </a:bodyPr>
          <a:lstStyle/>
          <a:p>
            <a:pPr algn="r"/>
            <a:r>
              <a:rPr lang="fr-FR" sz="1100" dirty="0"/>
              <a:t>Traits rouges = travaux de la phase</a:t>
            </a:r>
          </a:p>
          <a:p>
            <a:pPr algn="r"/>
            <a:r>
              <a:rPr lang="fr-FR" sz="1100" dirty="0"/>
              <a:t>Zones vertes = travaux déjà réalisés</a:t>
            </a:r>
          </a:p>
        </p:txBody>
      </p:sp>
    </p:spTree>
    <p:extLst>
      <p:ext uri="{BB962C8B-B14F-4D97-AF65-F5344CB8AC3E}">
        <p14:creationId xmlns:p14="http://schemas.microsoft.com/office/powerpoint/2010/main" val="3243627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91538"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Phasage des travaux envisagés</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91538" y="1404366"/>
            <a:ext cx="6094854" cy="3939540"/>
          </a:xfrm>
          <a:prstGeom prst="rect">
            <a:avLst/>
          </a:prstGeom>
          <a:noFill/>
        </p:spPr>
        <p:txBody>
          <a:bodyPr wrap="square">
            <a:spAutoFit/>
          </a:bodyPr>
          <a:lstStyle/>
          <a:p>
            <a:pPr algn="l"/>
            <a:r>
              <a:rPr lang="fr-BE" sz="1200" b="1" i="0" u="sng" strike="noStrike" baseline="0" dirty="0">
                <a:latin typeface="Calibri-Light"/>
              </a:rPr>
              <a:t>PHASE 2 – Logements des niveaux rez et étage + nouvel escalier intérieur</a:t>
            </a:r>
          </a:p>
          <a:p>
            <a:pPr algn="l"/>
            <a:endParaRPr lang="fr-BE" sz="1200" b="1" i="0" u="sng" strike="noStrike" baseline="0" dirty="0">
              <a:latin typeface="Calibri-Light"/>
            </a:endParaRPr>
          </a:p>
          <a:p>
            <a:pPr algn="l"/>
            <a:r>
              <a:rPr lang="fr-FR" sz="1200" b="1" i="0" u="none" strike="noStrike" baseline="0" dirty="0">
                <a:latin typeface="Calibri-Light"/>
              </a:rPr>
              <a:t>Déménagements</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TransiToi vers la grande chapelle (deux locaux), avec cuisine temporaire et utilisation des sanitaires existants au sous-sol. Entrer à TT par le nouvel accès aménagé dans la cage d’escaliers de gauche.</a:t>
            </a:r>
          </a:p>
          <a:p>
            <a:pPr marL="171450" indent="-171450" algn="l">
              <a:buFontTx/>
              <a:buChar char="-"/>
            </a:pPr>
            <a:r>
              <a:rPr lang="fr-BE" sz="1200" b="0" i="0" u="none" strike="noStrike" baseline="0" dirty="0">
                <a:latin typeface="Calibri-Light"/>
              </a:rPr>
              <a:t>Aménagement du vestiaire au sous-sol de la chapelle ou conserver une salle commune.</a:t>
            </a:r>
          </a:p>
          <a:p>
            <a:pPr marL="171450" indent="-171450" algn="l">
              <a:buFontTx/>
              <a:buChar char="-"/>
            </a:pPr>
            <a:endParaRPr lang="fr-BE" sz="1200" b="0" i="0" u="none" strike="noStrike" baseline="0" dirty="0">
              <a:latin typeface="Calibri-Light"/>
            </a:endParaRPr>
          </a:p>
          <a:p>
            <a:pPr algn="l"/>
            <a:r>
              <a:rPr lang="fr-FR" sz="1200" b="1" i="0" u="none" strike="noStrike" baseline="0" dirty="0">
                <a:latin typeface="Calibri-Light"/>
              </a:rPr>
              <a:t>Travaux</a:t>
            </a:r>
            <a:r>
              <a:rPr lang="fr-FR" sz="1200" b="0" i="0" u="none" strike="noStrike" baseline="0" dirty="0">
                <a:latin typeface="Calibri-Light"/>
              </a:rPr>
              <a:t> :</a:t>
            </a:r>
          </a:p>
          <a:p>
            <a:pPr marL="171450" indent="-171450" algn="l">
              <a:buFontTx/>
              <a:buChar char="-"/>
            </a:pPr>
            <a:r>
              <a:rPr lang="fr-BE" sz="1200" dirty="0">
                <a:latin typeface="Calibri-Light"/>
              </a:rPr>
              <a:t>C</a:t>
            </a:r>
            <a:r>
              <a:rPr lang="fr-BE" sz="1200" b="0" i="0" u="none" strike="noStrike" baseline="0" dirty="0">
                <a:latin typeface="Calibri-Light"/>
              </a:rPr>
              <a:t>loison isolant une partie du local des éducateurs de nuit.</a:t>
            </a:r>
          </a:p>
          <a:p>
            <a:pPr marL="171450" indent="-171450" algn="l">
              <a:buFontTx/>
              <a:buChar char="-"/>
            </a:pPr>
            <a:r>
              <a:rPr lang="fr-BE" sz="1200" b="0" i="0" u="none" strike="noStrike" baseline="0" dirty="0">
                <a:latin typeface="Calibri-Light"/>
              </a:rPr>
              <a:t>Aménagement du nouvel escalier intérieur et des logements du rez et de l’étage.</a:t>
            </a:r>
          </a:p>
          <a:p>
            <a:pPr marL="171450" indent="-171450" algn="l">
              <a:buFontTx/>
              <a:buChar char="-"/>
            </a:pPr>
            <a:r>
              <a:rPr lang="fr-BE" sz="1200" b="0" i="0" u="none" strike="noStrike" baseline="0" dirty="0">
                <a:latin typeface="Calibri-Light"/>
              </a:rPr>
              <a:t>Construction de tout l’escalier de secours arrière. Il doit être opérationnel lors du déménagement vers les nouveaux logements (phase 3). </a:t>
            </a:r>
          </a:p>
          <a:p>
            <a:pPr algn="l"/>
            <a:r>
              <a:rPr lang="fr-BE" sz="1200" dirty="0">
                <a:latin typeface="Calibri-Light"/>
              </a:rPr>
              <a:t>     </a:t>
            </a:r>
            <a:r>
              <a:rPr lang="fr-BE" sz="1200" b="0" i="0" u="none" strike="noStrike" baseline="0" dirty="0">
                <a:latin typeface="Calibri-Light"/>
              </a:rPr>
              <a:t>Passerelles contre mur : tenir compte du futur crépi sur isolant.</a:t>
            </a:r>
          </a:p>
          <a:p>
            <a:pPr marL="171450" indent="-171450" algn="l">
              <a:buFontTx/>
              <a:buChar char="-"/>
            </a:pPr>
            <a:r>
              <a:rPr lang="fr-BE" sz="1200" b="0" i="0" u="none" strike="noStrike" baseline="0" dirty="0">
                <a:latin typeface="Calibri-Light"/>
              </a:rPr>
              <a:t>Chaufferie et au sous-sol : préparer boucle chauffage vers logements.</a:t>
            </a:r>
          </a:p>
          <a:p>
            <a:pPr marL="171450" indent="-171450" algn="l">
              <a:buFontTx/>
              <a:buChar char="-"/>
            </a:pPr>
            <a:r>
              <a:rPr lang="fr-BE" sz="1200" b="0" i="0" u="none" strike="noStrike" baseline="0" dirty="0">
                <a:latin typeface="Calibri-Light"/>
              </a:rPr>
              <a:t>Accès chantier par entrée actuelle de TransiToi.</a:t>
            </a:r>
          </a:p>
          <a:p>
            <a:pPr algn="l"/>
            <a:endParaRPr lang="fr-FR" sz="1200" b="0" i="0" u="none" strike="noStrike" baseline="0" dirty="0">
              <a:latin typeface="Calibri-Light"/>
            </a:endParaRPr>
          </a:p>
          <a:p>
            <a:pPr algn="l"/>
            <a:r>
              <a:rPr lang="fr-FR" sz="1200" b="1" i="0" u="none" strike="noStrike" baseline="0" dirty="0">
                <a:latin typeface="Calibri-Light"/>
              </a:rPr>
              <a:t>Inconvénients</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TransiToi dispose d’une surface moindre qu’actuellement et doit aller au sous-sol pour les sanitaires.</a:t>
            </a:r>
          </a:p>
          <a:p>
            <a:pPr algn="l"/>
            <a:endParaRPr lang="fr-FR" sz="1000" dirty="0"/>
          </a:p>
        </p:txBody>
      </p:sp>
      <p:pic>
        <p:nvPicPr>
          <p:cNvPr id="6" name="Image 5">
            <a:extLst>
              <a:ext uri="{FF2B5EF4-FFF2-40B4-BE49-F238E27FC236}">
                <a16:creationId xmlns:a16="http://schemas.microsoft.com/office/drawing/2014/main" id="{CF5AE547-0439-47B7-89CE-F61686BD4A9A}"/>
              </a:ext>
            </a:extLst>
          </p:cNvPr>
          <p:cNvPicPr>
            <a:picLocks noChangeAspect="1"/>
          </p:cNvPicPr>
          <p:nvPr/>
        </p:nvPicPr>
        <p:blipFill>
          <a:blip r:embed="rId2"/>
          <a:stretch>
            <a:fillRect/>
          </a:stretch>
        </p:blipFill>
        <p:spPr>
          <a:xfrm>
            <a:off x="7130844" y="360457"/>
            <a:ext cx="3903831" cy="6050938"/>
          </a:xfrm>
          <a:prstGeom prst="rect">
            <a:avLst/>
          </a:prstGeom>
        </p:spPr>
      </p:pic>
      <p:sp>
        <p:nvSpPr>
          <p:cNvPr id="8" name="ZoneTexte 7">
            <a:extLst>
              <a:ext uri="{FF2B5EF4-FFF2-40B4-BE49-F238E27FC236}">
                <a16:creationId xmlns:a16="http://schemas.microsoft.com/office/drawing/2014/main" id="{76EADC57-B9E5-46AA-92CE-91BB4D9F6B34}"/>
              </a:ext>
            </a:extLst>
          </p:cNvPr>
          <p:cNvSpPr txBox="1"/>
          <p:nvPr/>
        </p:nvSpPr>
        <p:spPr>
          <a:xfrm>
            <a:off x="4649452" y="6018483"/>
            <a:ext cx="2481392" cy="430887"/>
          </a:xfrm>
          <a:prstGeom prst="rect">
            <a:avLst/>
          </a:prstGeom>
          <a:noFill/>
        </p:spPr>
        <p:txBody>
          <a:bodyPr wrap="square" rtlCol="0">
            <a:spAutoFit/>
          </a:bodyPr>
          <a:lstStyle/>
          <a:p>
            <a:pPr algn="r"/>
            <a:r>
              <a:rPr lang="fr-FR" sz="1100" dirty="0"/>
              <a:t>Traits rouges = travaux de la phase</a:t>
            </a:r>
          </a:p>
          <a:p>
            <a:pPr algn="r"/>
            <a:r>
              <a:rPr lang="fr-FR" sz="1100" dirty="0"/>
              <a:t>Zones vertes = travaux déjà réalisés</a:t>
            </a:r>
          </a:p>
        </p:txBody>
      </p:sp>
    </p:spTree>
    <p:extLst>
      <p:ext uri="{BB962C8B-B14F-4D97-AF65-F5344CB8AC3E}">
        <p14:creationId xmlns:p14="http://schemas.microsoft.com/office/powerpoint/2010/main" val="4190199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91538"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Phasage des travaux envisagés</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43411" y="1515549"/>
            <a:ext cx="6094854" cy="2308324"/>
          </a:xfrm>
          <a:prstGeom prst="rect">
            <a:avLst/>
          </a:prstGeom>
          <a:noFill/>
        </p:spPr>
        <p:txBody>
          <a:bodyPr wrap="square">
            <a:spAutoFit/>
          </a:bodyPr>
          <a:lstStyle/>
          <a:p>
            <a:pPr algn="l"/>
            <a:r>
              <a:rPr lang="fr-BE" sz="1200" b="1" i="0" u="none" strike="noStrike" baseline="0" dirty="0">
                <a:latin typeface="Calibri-Light"/>
              </a:rPr>
              <a:t>PHASE 3 – Abri de nuit et accueil de jour</a:t>
            </a:r>
          </a:p>
          <a:p>
            <a:pPr algn="l"/>
            <a:endParaRPr lang="fr-BE" sz="1200" b="1" i="0" u="none" strike="noStrike" baseline="0" dirty="0">
              <a:latin typeface="Calibri-Light"/>
            </a:endParaRPr>
          </a:p>
          <a:p>
            <a:pPr algn="l"/>
            <a:r>
              <a:rPr lang="fr-FR" sz="1200" b="1" i="0" u="none" strike="noStrike" baseline="0" dirty="0">
                <a:latin typeface="Calibri-Light"/>
              </a:rPr>
              <a:t>Déménagements</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Vider complètement l’étage du grand bâtiment et occuper les 5 logements terminés.</a:t>
            </a:r>
          </a:p>
          <a:p>
            <a:pPr algn="l"/>
            <a:endParaRPr lang="fr-BE" sz="1200" b="0" i="0" u="none" strike="noStrike" baseline="0" dirty="0">
              <a:latin typeface="Calibri-Light"/>
            </a:endParaRPr>
          </a:p>
          <a:p>
            <a:pPr algn="l"/>
            <a:r>
              <a:rPr lang="fr-FR" sz="1200" b="1" i="0" u="none" strike="noStrike" baseline="0" dirty="0">
                <a:latin typeface="Calibri-Light"/>
              </a:rPr>
              <a:t>Travaux</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Aménagement complet de l’étage : abri de nuit, accueil de jour et bureau des éducateurs de nuit.</a:t>
            </a:r>
          </a:p>
          <a:p>
            <a:pPr marL="171450" indent="-171450" algn="l">
              <a:buFontTx/>
              <a:buChar char="-"/>
            </a:pPr>
            <a:r>
              <a:rPr lang="fr-BE" sz="1200" b="0" i="0" u="none" strike="noStrike" baseline="0" dirty="0">
                <a:latin typeface="Calibri-Light"/>
              </a:rPr>
              <a:t>Utilisation de la MA : durant cette période, l’occupation possible de la MA sera de quasiment 30 personnes:</a:t>
            </a:r>
          </a:p>
          <a:p>
            <a:pPr marL="628650" lvl="1" indent="-171450">
              <a:buFontTx/>
              <a:buChar char="-"/>
            </a:pPr>
            <a:r>
              <a:rPr lang="fr-BE" sz="1200" b="0" i="0" u="none" strike="noStrike" baseline="0" dirty="0">
                <a:latin typeface="Calibri-Light"/>
              </a:rPr>
              <a:t>5 nouveaux logements pour un maximum de 5 familles et/ou 24 personnes.</a:t>
            </a:r>
          </a:p>
          <a:p>
            <a:pPr marL="628650" lvl="1" indent="-171450">
              <a:buFontTx/>
              <a:buChar char="-"/>
            </a:pPr>
            <a:r>
              <a:rPr lang="fr-BE" sz="1200" b="0" i="0" u="none" strike="noStrike" baseline="0" dirty="0">
                <a:latin typeface="Calibri-Light"/>
              </a:rPr>
              <a:t>1 ancienne cuisine jumelée avec une autre transformée en chambre provisoire.</a:t>
            </a:r>
            <a:endParaRPr lang="fr-FR" sz="700" dirty="0"/>
          </a:p>
        </p:txBody>
      </p:sp>
      <p:sp>
        <p:nvSpPr>
          <p:cNvPr id="8" name="ZoneTexte 7">
            <a:extLst>
              <a:ext uri="{FF2B5EF4-FFF2-40B4-BE49-F238E27FC236}">
                <a16:creationId xmlns:a16="http://schemas.microsoft.com/office/drawing/2014/main" id="{76EADC57-B9E5-46AA-92CE-91BB4D9F6B34}"/>
              </a:ext>
            </a:extLst>
          </p:cNvPr>
          <p:cNvSpPr txBox="1"/>
          <p:nvPr/>
        </p:nvSpPr>
        <p:spPr>
          <a:xfrm>
            <a:off x="4649452" y="6018483"/>
            <a:ext cx="2481392" cy="430887"/>
          </a:xfrm>
          <a:prstGeom prst="rect">
            <a:avLst/>
          </a:prstGeom>
          <a:noFill/>
        </p:spPr>
        <p:txBody>
          <a:bodyPr wrap="square" rtlCol="0">
            <a:spAutoFit/>
          </a:bodyPr>
          <a:lstStyle/>
          <a:p>
            <a:pPr algn="r"/>
            <a:r>
              <a:rPr lang="fr-FR" sz="1100" dirty="0"/>
              <a:t>Traits rouges = travaux de la phase</a:t>
            </a:r>
          </a:p>
          <a:p>
            <a:pPr algn="r"/>
            <a:r>
              <a:rPr lang="fr-FR" sz="1100" dirty="0"/>
              <a:t>Zones vertes = travaux déjà réalisés</a:t>
            </a:r>
          </a:p>
        </p:txBody>
      </p:sp>
      <p:pic>
        <p:nvPicPr>
          <p:cNvPr id="7" name="Image 6">
            <a:extLst>
              <a:ext uri="{FF2B5EF4-FFF2-40B4-BE49-F238E27FC236}">
                <a16:creationId xmlns:a16="http://schemas.microsoft.com/office/drawing/2014/main" id="{C7FCBAC1-C07C-4703-93F6-DC42E727C5D9}"/>
              </a:ext>
            </a:extLst>
          </p:cNvPr>
          <p:cNvPicPr>
            <a:picLocks noChangeAspect="1"/>
          </p:cNvPicPr>
          <p:nvPr/>
        </p:nvPicPr>
        <p:blipFill>
          <a:blip r:embed="rId2"/>
          <a:stretch>
            <a:fillRect/>
          </a:stretch>
        </p:blipFill>
        <p:spPr>
          <a:xfrm>
            <a:off x="7259715" y="364894"/>
            <a:ext cx="3960640" cy="6128211"/>
          </a:xfrm>
          <a:prstGeom prst="rect">
            <a:avLst/>
          </a:prstGeom>
        </p:spPr>
      </p:pic>
    </p:spTree>
    <p:extLst>
      <p:ext uri="{BB962C8B-B14F-4D97-AF65-F5344CB8AC3E}">
        <p14:creationId xmlns:p14="http://schemas.microsoft.com/office/powerpoint/2010/main" val="199264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54203CBC-560F-4110-8251-A736AA95CDF6}"/>
              </a:ext>
            </a:extLst>
          </p:cNvPr>
          <p:cNvSpPr txBox="1"/>
          <p:nvPr/>
        </p:nvSpPr>
        <p:spPr>
          <a:xfrm>
            <a:off x="499573" y="281704"/>
            <a:ext cx="4105479" cy="1877437"/>
          </a:xfrm>
          <a:prstGeom prst="rect">
            <a:avLst/>
          </a:prstGeom>
          <a:noFill/>
        </p:spPr>
        <p:txBody>
          <a:bodyPr wrap="square" rtlCol="0">
            <a:spAutoFit/>
          </a:bodyPr>
          <a:lstStyle/>
          <a:p>
            <a:r>
              <a:rPr lang="fr-FR" sz="3600" dirty="0">
                <a:latin typeface="Arial Rounded MT Bold" panose="020F0704030504030204" pitchFamily="34" charset="0"/>
              </a:rPr>
              <a:t>Le Triangle  </a:t>
            </a:r>
            <a:r>
              <a:rPr lang="fr-FR" sz="2000" dirty="0">
                <a:latin typeface="Arial Rounded MT Bold" panose="020F0704030504030204" pitchFamily="34" charset="0"/>
              </a:rPr>
              <a:t>asbl</a:t>
            </a:r>
          </a:p>
          <a:p>
            <a:endParaRPr lang="fr-FR" sz="2000" dirty="0">
              <a:latin typeface="Arial Rounded MT Bold" panose="020F0704030504030204" pitchFamily="34" charset="0"/>
            </a:endParaRPr>
          </a:p>
          <a:p>
            <a:r>
              <a:rPr lang="fr-FR" sz="2000" dirty="0">
                <a:latin typeface="Arial Rounded MT Bold" panose="020F0704030504030204" pitchFamily="34" charset="0"/>
              </a:rPr>
              <a:t>Hébergement de familles</a:t>
            </a:r>
          </a:p>
          <a:p>
            <a:r>
              <a:rPr lang="fr-FR" sz="2000" dirty="0">
                <a:latin typeface="Arial Rounded MT Bold" panose="020F0704030504030204" pitchFamily="34" charset="0"/>
              </a:rPr>
              <a:t>Abri de nuit</a:t>
            </a:r>
          </a:p>
          <a:p>
            <a:r>
              <a:rPr lang="fr-FR" sz="2000" dirty="0">
                <a:latin typeface="Arial Rounded MT Bold" panose="020F0704030504030204" pitchFamily="34" charset="0"/>
              </a:rPr>
              <a:t>Accueil de jour</a:t>
            </a:r>
            <a:endParaRPr lang="fr-FR" dirty="0">
              <a:latin typeface="Arial Rounded MT Bold" panose="020F0704030504030204" pitchFamily="34" charset="0"/>
            </a:endParaRPr>
          </a:p>
        </p:txBody>
      </p:sp>
      <p:grpSp>
        <p:nvGrpSpPr>
          <p:cNvPr id="13" name="Groupe 12">
            <a:extLst>
              <a:ext uri="{FF2B5EF4-FFF2-40B4-BE49-F238E27FC236}">
                <a16:creationId xmlns:a16="http://schemas.microsoft.com/office/drawing/2014/main" id="{08D7CE9C-BE49-47D3-93A2-6EBA1E9F7FD0}"/>
              </a:ext>
            </a:extLst>
          </p:cNvPr>
          <p:cNvGrpSpPr/>
          <p:nvPr/>
        </p:nvGrpSpPr>
        <p:grpSpPr>
          <a:xfrm>
            <a:off x="2942797" y="489827"/>
            <a:ext cx="8459302" cy="5300719"/>
            <a:chOff x="3108051" y="1442066"/>
            <a:chExt cx="8459302" cy="5300719"/>
          </a:xfrm>
        </p:grpSpPr>
        <p:sp>
          <p:nvSpPr>
            <p:cNvPr id="6" name="ZoneTexte 5">
              <a:extLst>
                <a:ext uri="{FF2B5EF4-FFF2-40B4-BE49-F238E27FC236}">
                  <a16:creationId xmlns:a16="http://schemas.microsoft.com/office/drawing/2014/main" id="{0B99F3F4-489A-4B67-8B62-C7484ED48603}"/>
                </a:ext>
              </a:extLst>
            </p:cNvPr>
            <p:cNvSpPr txBox="1"/>
            <p:nvPr/>
          </p:nvSpPr>
          <p:spPr>
            <a:xfrm>
              <a:off x="5416628" y="1442066"/>
              <a:ext cx="6139926" cy="1107996"/>
            </a:xfrm>
            <a:prstGeom prst="rect">
              <a:avLst/>
            </a:prstGeom>
            <a:noFill/>
          </p:spPr>
          <p:txBody>
            <a:bodyPr wrap="square" rtlCol="0">
              <a:spAutoFit/>
            </a:bodyPr>
            <a:lstStyle/>
            <a:p>
              <a:r>
                <a:rPr lang="fr-FR" sz="1600" dirty="0"/>
                <a:t>Depuis plus de 25 ans, le </a:t>
              </a:r>
              <a:r>
                <a:rPr lang="fr-BE" sz="1600" dirty="0"/>
                <a:t>Triangle fait partie, avec d’autres asbl dont l’asbl Maison des Eclaireurs, de la continuation de l’œuvre du juge Bracq auprès des plus démunis de la région</a:t>
              </a:r>
            </a:p>
            <a:p>
              <a:r>
                <a:rPr lang="fr-BE" sz="1600" dirty="0"/>
                <a:t>de Charleroi.</a:t>
              </a:r>
              <a:endParaRPr lang="fr-FR" sz="1600" dirty="0"/>
            </a:p>
          </p:txBody>
        </p:sp>
        <p:pic>
          <p:nvPicPr>
            <p:cNvPr id="10" name="Image 9">
              <a:extLst>
                <a:ext uri="{FF2B5EF4-FFF2-40B4-BE49-F238E27FC236}">
                  <a16:creationId xmlns:a16="http://schemas.microsoft.com/office/drawing/2014/main" id="{59FF4BBC-9A46-41F6-99D9-6A220F8D9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051" y="2494901"/>
              <a:ext cx="689633" cy="523220"/>
            </a:xfrm>
            <a:prstGeom prst="rect">
              <a:avLst/>
            </a:prstGeom>
          </p:spPr>
        </p:pic>
        <p:sp>
          <p:nvSpPr>
            <p:cNvPr id="11" name="ZoneTexte 10">
              <a:extLst>
                <a:ext uri="{FF2B5EF4-FFF2-40B4-BE49-F238E27FC236}">
                  <a16:creationId xmlns:a16="http://schemas.microsoft.com/office/drawing/2014/main" id="{C14BD234-1A8C-4004-A366-D37F714D9206}"/>
                </a:ext>
              </a:extLst>
            </p:cNvPr>
            <p:cNvSpPr txBox="1"/>
            <p:nvPr/>
          </p:nvSpPr>
          <p:spPr>
            <a:xfrm>
              <a:off x="5427427" y="3695797"/>
              <a:ext cx="6139926" cy="3046988"/>
            </a:xfrm>
            <a:prstGeom prst="rect">
              <a:avLst/>
            </a:prstGeom>
            <a:noFill/>
          </p:spPr>
          <p:txBody>
            <a:bodyPr wrap="square" rtlCol="0">
              <a:spAutoFit/>
            </a:bodyPr>
            <a:lstStyle/>
            <a:p>
              <a:r>
                <a:rPr lang="fr-FR" sz="1600" u="sng" dirty="0"/>
                <a:t>Hébergement des familles</a:t>
              </a:r>
            </a:p>
            <a:p>
              <a:pPr marL="285750" indent="-285750">
                <a:buFont typeface="Wingdings" panose="05000000000000000000" pitchFamily="2" charset="2"/>
                <a:buChar char="ü"/>
              </a:pPr>
              <a:r>
                <a:rPr lang="fr-FR" sz="1600" dirty="0"/>
                <a:t>Organisation des logements par famille au lieu d’un accueil semi-communautaire.</a:t>
              </a:r>
            </a:p>
            <a:p>
              <a:pPr marL="285750" indent="-285750">
                <a:buFont typeface="Wingdings" panose="05000000000000000000" pitchFamily="2" charset="2"/>
                <a:buChar char="ü"/>
              </a:pPr>
              <a:r>
                <a:rPr lang="fr-FR" sz="1600" dirty="0"/>
                <a:t>Mise à disposition de zones d’accueil, de détente, de travail.</a:t>
              </a:r>
            </a:p>
            <a:p>
              <a:pPr marL="285750" indent="-285750">
                <a:buFont typeface="Wingdings" panose="05000000000000000000" pitchFamily="2" charset="2"/>
                <a:buChar char="ü"/>
              </a:pPr>
              <a:r>
                <a:rPr lang="fr-FR" sz="1600" dirty="0"/>
                <a:t>Meilleure organisation des locaux du personnel pour favoriser les échanges et la supervision.</a:t>
              </a:r>
            </a:p>
            <a:p>
              <a:pPr marL="285750" indent="-285750">
                <a:buFont typeface="Wingdings" panose="05000000000000000000" pitchFamily="2" charset="2"/>
                <a:buChar char="ü"/>
              </a:pPr>
              <a:endParaRPr lang="fr-FR" sz="1600" dirty="0"/>
            </a:p>
            <a:p>
              <a:r>
                <a:rPr lang="fr-FR" sz="1600" u="sng" dirty="0"/>
                <a:t>Abri de nuit pour familles et femmes seules</a:t>
              </a:r>
              <a:endParaRPr lang="fr-FR" sz="1600" dirty="0"/>
            </a:p>
            <a:p>
              <a:pPr marL="285750" indent="-285750">
                <a:buFont typeface="Wingdings" panose="05000000000000000000" pitchFamily="2" charset="2"/>
                <a:buChar char="ü"/>
              </a:pPr>
              <a:r>
                <a:rPr lang="fr-FR" sz="1600" dirty="0"/>
                <a:t>Couchages personnels ou familiaux au lieu d’un dortoir commun.</a:t>
              </a:r>
            </a:p>
            <a:p>
              <a:pPr marL="285750" indent="-285750">
                <a:buFont typeface="Wingdings" panose="05000000000000000000" pitchFamily="2" charset="2"/>
                <a:buChar char="ü"/>
              </a:pPr>
              <a:endParaRPr lang="fr-FR" sz="1600" dirty="0"/>
            </a:p>
            <a:p>
              <a:r>
                <a:rPr lang="fr-FR" sz="1600" u="sng" dirty="0"/>
                <a:t>Accueil de jour pour familles</a:t>
              </a:r>
              <a:endParaRPr lang="fr-FR" sz="1600" dirty="0"/>
            </a:p>
            <a:p>
              <a:pPr marL="285750" indent="-285750">
                <a:buFont typeface="Wingdings" panose="05000000000000000000" pitchFamily="2" charset="2"/>
                <a:buChar char="ü"/>
              </a:pPr>
              <a:r>
                <a:rPr lang="fr-FR" sz="1600" dirty="0"/>
                <a:t>Mise en place harmonieuse de ce service récent.</a:t>
              </a:r>
              <a:endParaRPr lang="fr-FR" dirty="0"/>
            </a:p>
          </p:txBody>
        </p:sp>
        <p:sp>
          <p:nvSpPr>
            <p:cNvPr id="12" name="ZoneTexte 11">
              <a:extLst>
                <a:ext uri="{FF2B5EF4-FFF2-40B4-BE49-F238E27FC236}">
                  <a16:creationId xmlns:a16="http://schemas.microsoft.com/office/drawing/2014/main" id="{B784734F-5721-406A-886B-D1C15EEE568E}"/>
                </a:ext>
              </a:extLst>
            </p:cNvPr>
            <p:cNvSpPr txBox="1"/>
            <p:nvPr/>
          </p:nvSpPr>
          <p:spPr>
            <a:xfrm>
              <a:off x="5416628" y="2606456"/>
              <a:ext cx="3398104" cy="1015663"/>
            </a:xfrm>
            <a:prstGeom prst="rect">
              <a:avLst/>
            </a:prstGeom>
            <a:noFill/>
          </p:spPr>
          <p:txBody>
            <a:bodyPr wrap="square" rtlCol="0">
              <a:spAutoFit/>
            </a:bodyPr>
            <a:lstStyle/>
            <a:p>
              <a:r>
                <a:rPr lang="fr-FR" sz="2000" b="1" dirty="0">
                  <a:solidFill>
                    <a:schemeClr val="tx2">
                      <a:lumMod val="50000"/>
                    </a:schemeClr>
                  </a:solidFill>
                </a:rPr>
                <a:t>Pour améliorer nos services et</a:t>
              </a:r>
            </a:p>
            <a:p>
              <a:r>
                <a:rPr lang="fr-FR" sz="2000" b="1" dirty="0">
                  <a:solidFill>
                    <a:schemeClr val="tx2">
                      <a:lumMod val="50000"/>
                    </a:schemeClr>
                  </a:solidFill>
                </a:rPr>
                <a:t>leur offrir un meilleur accueil </a:t>
              </a:r>
            </a:p>
            <a:p>
              <a:r>
                <a:rPr lang="fr-FR" sz="2000" b="1" dirty="0">
                  <a:solidFill>
                    <a:schemeClr val="tx2">
                      <a:lumMod val="50000"/>
                    </a:schemeClr>
                  </a:solidFill>
                </a:rPr>
                <a:t>nous avons besoin de vous !</a:t>
              </a:r>
            </a:p>
          </p:txBody>
        </p:sp>
      </p:grpSp>
      <p:sp>
        <p:nvSpPr>
          <p:cNvPr id="14" name="ZoneTexte 13">
            <a:extLst>
              <a:ext uri="{FF2B5EF4-FFF2-40B4-BE49-F238E27FC236}">
                <a16:creationId xmlns:a16="http://schemas.microsoft.com/office/drawing/2014/main" id="{B90A1D80-C026-4238-8CCE-FE47E2EF3067}"/>
              </a:ext>
            </a:extLst>
          </p:cNvPr>
          <p:cNvSpPr txBox="1"/>
          <p:nvPr/>
        </p:nvSpPr>
        <p:spPr>
          <a:xfrm>
            <a:off x="281001" y="6160157"/>
            <a:ext cx="11629998" cy="523220"/>
          </a:xfrm>
          <a:prstGeom prst="rect">
            <a:avLst/>
          </a:prstGeom>
          <a:noFill/>
        </p:spPr>
        <p:txBody>
          <a:bodyPr wrap="square" rtlCol="0">
            <a:spAutoFit/>
          </a:bodyPr>
          <a:lstStyle/>
          <a:p>
            <a:r>
              <a:rPr lang="fr-FR" sz="1400" dirty="0"/>
              <a:t>LE TRIANGLE – asbl fondée en 2004 – n° d’entreprise BE0864153105 - </a:t>
            </a:r>
            <a:r>
              <a:rPr lang="fr-BE" sz="1400" dirty="0"/>
              <a:t> NACE-BEL (BE 2008) : Services sociaux généraux avec hébergement (87902) </a:t>
            </a:r>
            <a:r>
              <a:rPr lang="fr-FR" sz="1400" dirty="0"/>
              <a:t>  </a:t>
            </a:r>
          </a:p>
          <a:p>
            <a:r>
              <a:rPr lang="fr-FR" sz="1400" dirty="0"/>
              <a:t>Membre de l’AMA (association des maisons d’accueil) – subventionné par la Région Wallonne,  le CPAS et le Relais Social  de Charleroi, Cap 48,…</a:t>
            </a:r>
          </a:p>
        </p:txBody>
      </p:sp>
      <p:pic>
        <p:nvPicPr>
          <p:cNvPr id="8" name="Image 7">
            <a:extLst>
              <a:ext uri="{FF2B5EF4-FFF2-40B4-BE49-F238E27FC236}">
                <a16:creationId xmlns:a16="http://schemas.microsoft.com/office/drawing/2014/main" id="{6C00AD87-1E37-4E4F-B9BA-61161149F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73" y="2374392"/>
            <a:ext cx="2434213" cy="1492758"/>
          </a:xfrm>
          <a:prstGeom prst="rect">
            <a:avLst/>
          </a:prstGeom>
          <a:ln>
            <a:solidFill>
              <a:schemeClr val="accent1"/>
            </a:solidFill>
          </a:ln>
          <a:effectLst>
            <a:innerShdw blurRad="63500" dist="50800">
              <a:prstClr val="black">
                <a:alpha val="50000"/>
              </a:prstClr>
            </a:innerShdw>
          </a:effectLst>
        </p:spPr>
      </p:pic>
      <p:pic>
        <p:nvPicPr>
          <p:cNvPr id="5" name="Image 4">
            <a:extLst>
              <a:ext uri="{FF2B5EF4-FFF2-40B4-BE49-F238E27FC236}">
                <a16:creationId xmlns:a16="http://schemas.microsoft.com/office/drawing/2014/main" id="{47F47B7C-3D1C-4F75-8359-8E877C8A1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4146">
            <a:off x="2614563" y="2755780"/>
            <a:ext cx="1781684" cy="1900237"/>
          </a:xfrm>
          <a:prstGeom prst="rect">
            <a:avLst/>
          </a:prstGeom>
          <a:ln>
            <a:solidFill>
              <a:schemeClr val="accent1"/>
            </a:solidFill>
          </a:ln>
          <a:effectLst>
            <a:innerShdw blurRad="63500" dist="50800">
              <a:prstClr val="black">
                <a:alpha val="50000"/>
              </a:prstClr>
            </a:innerShdw>
          </a:effectLst>
        </p:spPr>
      </p:pic>
      <p:pic>
        <p:nvPicPr>
          <p:cNvPr id="16" name="Image 15">
            <a:extLst>
              <a:ext uri="{FF2B5EF4-FFF2-40B4-BE49-F238E27FC236}">
                <a16:creationId xmlns:a16="http://schemas.microsoft.com/office/drawing/2014/main" id="{CF62F917-5F97-489A-8B97-9C793EE3B0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112" y="4296541"/>
            <a:ext cx="2797223" cy="1572352"/>
          </a:xfrm>
          <a:prstGeom prst="rect">
            <a:avLst/>
          </a:prstGeom>
          <a:ln>
            <a:solidFill>
              <a:schemeClr val="accent1"/>
            </a:solidFill>
          </a:ln>
          <a:effectLst>
            <a:innerShdw blurRad="63500" dist="50800">
              <a:prstClr val="black">
                <a:alpha val="50000"/>
              </a:prstClr>
            </a:innerShdw>
          </a:effectLst>
        </p:spPr>
      </p:pic>
      <p:sp>
        <p:nvSpPr>
          <p:cNvPr id="15" name="Ellipse 14">
            <a:extLst>
              <a:ext uri="{FF2B5EF4-FFF2-40B4-BE49-F238E27FC236}">
                <a16:creationId xmlns:a16="http://schemas.microsoft.com/office/drawing/2014/main" id="{52CF5206-F2DB-40E3-AAD0-064DE6616906}"/>
              </a:ext>
            </a:extLst>
          </p:cNvPr>
          <p:cNvSpPr/>
          <p:nvPr/>
        </p:nvSpPr>
        <p:spPr>
          <a:xfrm rot="194514">
            <a:off x="3437392" y="2938059"/>
            <a:ext cx="189174" cy="212711"/>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8DADD0A-2BEF-41A4-90FD-A3395B69D2BF}"/>
              </a:ext>
            </a:extLst>
          </p:cNvPr>
          <p:cNvSpPr/>
          <p:nvPr/>
        </p:nvSpPr>
        <p:spPr>
          <a:xfrm rot="194514">
            <a:off x="2997626" y="2874913"/>
            <a:ext cx="189174" cy="179757"/>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D839917-1897-43B4-8D80-1C80F177A9CE}"/>
              </a:ext>
            </a:extLst>
          </p:cNvPr>
          <p:cNvSpPr/>
          <p:nvPr/>
        </p:nvSpPr>
        <p:spPr>
          <a:xfrm rot="819578">
            <a:off x="3690952" y="3213038"/>
            <a:ext cx="154883" cy="175144"/>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61A80DE-8475-4B01-B08E-B4F1D601D0F2}"/>
              </a:ext>
            </a:extLst>
          </p:cNvPr>
          <p:cNvSpPr/>
          <p:nvPr/>
        </p:nvSpPr>
        <p:spPr>
          <a:xfrm rot="819578">
            <a:off x="3989050" y="3213038"/>
            <a:ext cx="154883" cy="175144"/>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3775223-C480-4CB3-BAC3-E5789D9B2FA0}"/>
              </a:ext>
            </a:extLst>
          </p:cNvPr>
          <p:cNvSpPr/>
          <p:nvPr/>
        </p:nvSpPr>
        <p:spPr>
          <a:xfrm rot="819578">
            <a:off x="2004353" y="2683828"/>
            <a:ext cx="134579" cy="137354"/>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63834F0-18CC-474F-BBC9-DCDE1A45AEF8}"/>
              </a:ext>
            </a:extLst>
          </p:cNvPr>
          <p:cNvSpPr/>
          <p:nvPr/>
        </p:nvSpPr>
        <p:spPr>
          <a:xfrm rot="819578">
            <a:off x="2123772" y="3087272"/>
            <a:ext cx="134579" cy="137354"/>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12707AEA-B32D-43B3-A70C-5D9E6E3DA4B1}"/>
              </a:ext>
            </a:extLst>
          </p:cNvPr>
          <p:cNvSpPr/>
          <p:nvPr/>
        </p:nvSpPr>
        <p:spPr>
          <a:xfrm rot="819578">
            <a:off x="1378458" y="2849078"/>
            <a:ext cx="134579" cy="137354"/>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8F7ED27-53C9-4C9B-BAB6-890F7FD24B33}"/>
              </a:ext>
            </a:extLst>
          </p:cNvPr>
          <p:cNvSpPr/>
          <p:nvPr/>
        </p:nvSpPr>
        <p:spPr>
          <a:xfrm rot="20176854">
            <a:off x="2318498" y="4813476"/>
            <a:ext cx="139994" cy="83700"/>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EDA5BC8E-CCFC-4E85-8D69-A9E797837D9C}"/>
              </a:ext>
            </a:extLst>
          </p:cNvPr>
          <p:cNvSpPr/>
          <p:nvPr/>
        </p:nvSpPr>
        <p:spPr>
          <a:xfrm rot="20176854">
            <a:off x="2573921" y="4432390"/>
            <a:ext cx="143908" cy="21465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23D4467E-4121-44CB-BE53-A73AF8428DDE}"/>
              </a:ext>
            </a:extLst>
          </p:cNvPr>
          <p:cNvSpPr/>
          <p:nvPr/>
        </p:nvSpPr>
        <p:spPr>
          <a:xfrm rot="21444535">
            <a:off x="792753" y="4687020"/>
            <a:ext cx="158493" cy="129742"/>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4E0FA0BB-DAC5-400F-9B37-4C6D22082662}"/>
              </a:ext>
            </a:extLst>
          </p:cNvPr>
          <p:cNvSpPr/>
          <p:nvPr/>
        </p:nvSpPr>
        <p:spPr>
          <a:xfrm rot="607976">
            <a:off x="1681589" y="4822120"/>
            <a:ext cx="101684" cy="190425"/>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7E5A9A8C-98A8-4F10-A271-27A2D04EAED9}"/>
              </a:ext>
            </a:extLst>
          </p:cNvPr>
          <p:cNvSpPr/>
          <p:nvPr/>
        </p:nvSpPr>
        <p:spPr>
          <a:xfrm rot="3557403">
            <a:off x="1270421" y="4679572"/>
            <a:ext cx="123639" cy="229438"/>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FCC2DDAE-A838-44F8-84FB-4F2DAF3378C5}"/>
              </a:ext>
            </a:extLst>
          </p:cNvPr>
          <p:cNvSpPr txBox="1"/>
          <p:nvPr/>
        </p:nvSpPr>
        <p:spPr>
          <a:xfrm rot="20709976">
            <a:off x="8919003" y="1603042"/>
            <a:ext cx="2565919" cy="954107"/>
          </a:xfrm>
          <a:prstGeom prst="rect">
            <a:avLst/>
          </a:prstGeom>
          <a:solidFill>
            <a:schemeClr val="bg2">
              <a:lumMod val="25000"/>
            </a:schemeClr>
          </a:solidFill>
        </p:spPr>
        <p:txBody>
          <a:bodyPr wrap="square" rtlCol="0">
            <a:spAutoFit/>
          </a:bodyPr>
          <a:lstStyle/>
          <a:p>
            <a:pPr algn="ctr"/>
            <a:r>
              <a:rPr lang="fr-FR" dirty="0">
                <a:solidFill>
                  <a:schemeClr val="bg1"/>
                </a:solidFill>
              </a:rPr>
              <a:t>Notre priorité</a:t>
            </a:r>
          </a:p>
          <a:p>
            <a:pPr algn="ctr"/>
            <a:r>
              <a:rPr lang="fr-FR" sz="2000" b="1" dirty="0">
                <a:solidFill>
                  <a:schemeClr val="bg1"/>
                </a:solidFill>
              </a:rPr>
              <a:t>L e s   e n f a n t s</a:t>
            </a:r>
          </a:p>
          <a:p>
            <a:pPr algn="ctr"/>
            <a:r>
              <a:rPr lang="fr-FR" dirty="0">
                <a:solidFill>
                  <a:schemeClr val="bg1"/>
                </a:solidFill>
              </a:rPr>
              <a:t>au sein de leur famille</a:t>
            </a:r>
          </a:p>
        </p:txBody>
      </p:sp>
    </p:spTree>
    <p:extLst>
      <p:ext uri="{BB962C8B-B14F-4D97-AF65-F5344CB8AC3E}">
        <p14:creationId xmlns:p14="http://schemas.microsoft.com/office/powerpoint/2010/main" val="3548234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91538"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Phasage des travaux envisagés</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91538" y="1171998"/>
            <a:ext cx="6094854" cy="4708981"/>
          </a:xfrm>
          <a:prstGeom prst="rect">
            <a:avLst/>
          </a:prstGeom>
          <a:noFill/>
        </p:spPr>
        <p:txBody>
          <a:bodyPr wrap="square">
            <a:spAutoFit/>
          </a:bodyPr>
          <a:lstStyle/>
          <a:p>
            <a:pPr algn="l"/>
            <a:r>
              <a:rPr lang="fr-BE" sz="1200" b="1" i="0" u="sng" strike="noStrike" baseline="0" dirty="0">
                <a:latin typeface="Calibri-Light"/>
              </a:rPr>
              <a:t>PHASE 4 – Logements du sous-sol, bureaux éducateurs et travaux divers</a:t>
            </a:r>
          </a:p>
          <a:p>
            <a:pPr algn="l"/>
            <a:endParaRPr lang="fr-BE" sz="1200" b="1" i="0" u="sng" strike="noStrike" baseline="0" dirty="0">
              <a:latin typeface="Calibri-Light"/>
            </a:endParaRPr>
          </a:p>
          <a:p>
            <a:pPr algn="l"/>
            <a:r>
              <a:rPr lang="fr-FR" sz="1200" b="1" i="0" u="none" strike="noStrike" baseline="0" dirty="0">
                <a:latin typeface="Calibri-Light"/>
              </a:rPr>
              <a:t>Déménagements</a:t>
            </a:r>
            <a:r>
              <a:rPr lang="fr-FR" sz="1200" b="0" i="0" u="none" strike="noStrike" baseline="0" dirty="0">
                <a:latin typeface="Calibri-Light"/>
              </a:rPr>
              <a:t> :</a:t>
            </a:r>
          </a:p>
          <a:p>
            <a:pPr marL="171450" indent="-171450" algn="l">
              <a:buFontTx/>
              <a:buChar char="-"/>
            </a:pPr>
            <a:r>
              <a:rPr lang="fr-BE" sz="1200" b="0" i="0" u="none" strike="noStrike" baseline="0" dirty="0">
                <a:latin typeface="Calibri-Light"/>
              </a:rPr>
              <a:t>Abri de nuit et TransiToi à l’étage.</a:t>
            </a:r>
          </a:p>
          <a:p>
            <a:pPr marL="171450" indent="-171450" algn="l">
              <a:buFontTx/>
              <a:buChar char="-"/>
            </a:pPr>
            <a:r>
              <a:rPr lang="fr-BE" sz="1200" b="0" i="0" u="none" strike="noStrike" baseline="0" dirty="0">
                <a:latin typeface="Calibri-Light"/>
              </a:rPr>
              <a:t>Bureau des éducateurs dans la petite partie de la grande chapelle.</a:t>
            </a:r>
          </a:p>
          <a:p>
            <a:pPr marL="171450" indent="-171450" algn="l">
              <a:buFontTx/>
              <a:buChar char="-"/>
            </a:pPr>
            <a:r>
              <a:rPr lang="fr-BE" sz="1200" b="0" i="0" u="none" strike="noStrike" baseline="0" dirty="0">
                <a:latin typeface="Calibri-Light"/>
              </a:rPr>
              <a:t>Salle commune dans la grande partie de la grande chapelle (utilisation de la petite cuisine provisoire installée </a:t>
            </a:r>
            <a:r>
              <a:rPr lang="fr-FR" sz="1200" b="0" i="0" u="none" strike="noStrike" baseline="0" dirty="0">
                <a:latin typeface="Calibri-Light"/>
              </a:rPr>
              <a:t>en phase 1).</a:t>
            </a:r>
          </a:p>
          <a:p>
            <a:pPr marL="171450" indent="-171450" algn="l">
              <a:buFontTx/>
              <a:buChar char="-"/>
            </a:pPr>
            <a:r>
              <a:rPr lang="fr-BE" sz="1200" b="0" i="0" u="none" strike="noStrike" baseline="0" dirty="0">
                <a:latin typeface="Calibri-Light"/>
              </a:rPr>
              <a:t>Vider entièrement le sous-sol (cuisines, bureaux, locaux communs devant être modifiés).</a:t>
            </a:r>
          </a:p>
          <a:p>
            <a:pPr algn="l"/>
            <a:endParaRPr lang="fr-FR" sz="1200" b="0" i="0" u="none" strike="noStrike" baseline="0" dirty="0">
              <a:latin typeface="Calibri-Light"/>
            </a:endParaRPr>
          </a:p>
          <a:p>
            <a:pPr algn="l"/>
            <a:r>
              <a:rPr lang="fr-FR" sz="1200" b="1" i="0" u="none" strike="noStrike" baseline="0" dirty="0">
                <a:latin typeface="Calibri-Light"/>
              </a:rPr>
              <a:t>Travaux </a:t>
            </a:r>
            <a:r>
              <a:rPr lang="fr-FR" sz="1200" b="0" i="0" u="none" strike="noStrike" baseline="0" dirty="0">
                <a:latin typeface="Calibri-Light"/>
              </a:rPr>
              <a:t>:</a:t>
            </a:r>
          </a:p>
          <a:p>
            <a:pPr marL="171450" indent="-171450" algn="l">
              <a:buFontTx/>
              <a:buChar char="-"/>
            </a:pPr>
            <a:r>
              <a:rPr lang="fr-BE" sz="1200" b="0" i="0" u="none" strike="noStrike" baseline="0" dirty="0">
                <a:latin typeface="Calibri-Light"/>
              </a:rPr>
              <a:t>Bureaux des éducateurs rez et sous-sol</a:t>
            </a:r>
          </a:p>
          <a:p>
            <a:pPr marL="357188" indent="-177800" algn="l"/>
            <a:r>
              <a:rPr lang="fr-BE" sz="1200" b="0" i="0" u="none" strike="noStrike" baseline="0" dirty="0">
                <a:latin typeface="CourierNewPSMT"/>
              </a:rPr>
              <a:t>o </a:t>
            </a:r>
            <a:r>
              <a:rPr lang="fr-BE" sz="1200" b="0" i="0" u="none" strike="noStrike" baseline="0" dirty="0">
                <a:latin typeface="Calibri-Light"/>
              </a:rPr>
              <a:t>Cloison isolant une partie du hall au rez et au sous-sol pour permettre les travaux tout en laissant le </a:t>
            </a:r>
            <a:r>
              <a:rPr lang="fr-FR" sz="1200" b="0" i="0" u="none" strike="noStrike" baseline="0" dirty="0">
                <a:latin typeface="Calibri-Light"/>
              </a:rPr>
              <a:t>passage dans les halls.</a:t>
            </a:r>
          </a:p>
          <a:p>
            <a:pPr marL="357188" indent="-177800" algn="l"/>
            <a:r>
              <a:rPr lang="fr-BE" sz="1200" b="0" i="0" u="none" strike="noStrike" baseline="0" dirty="0">
                <a:latin typeface="CourierNewPSMT"/>
              </a:rPr>
              <a:t>o </a:t>
            </a:r>
            <a:r>
              <a:rPr lang="fr-BE" sz="1200" b="0" i="0" u="none" strike="noStrike" baseline="0" dirty="0">
                <a:latin typeface="Calibri-Light"/>
              </a:rPr>
              <a:t>Accès chantier par l’arrière : sous-sol + échafaudage pour accès rez.</a:t>
            </a:r>
          </a:p>
          <a:p>
            <a:pPr marL="357188" indent="-177800" algn="l"/>
            <a:r>
              <a:rPr lang="fr-BE" sz="1200" b="0" i="0" u="none" strike="noStrike" baseline="0" dirty="0">
                <a:latin typeface="CourierNewPSMT"/>
              </a:rPr>
              <a:t>o </a:t>
            </a:r>
            <a:r>
              <a:rPr lang="fr-BE" sz="1200" b="0" i="0" u="none" strike="noStrike" baseline="0" dirty="0">
                <a:latin typeface="Calibri-Light"/>
              </a:rPr>
              <a:t>Aucun accès par le hall d’entrée pour permettre la continuité des services en toute sécurité.</a:t>
            </a:r>
          </a:p>
          <a:p>
            <a:pPr marL="171450" indent="-171450" algn="l">
              <a:buFontTx/>
              <a:buChar char="-"/>
            </a:pPr>
            <a:r>
              <a:rPr lang="fr-FR" sz="1200" b="0" i="0" u="none" strike="noStrike" baseline="0" dirty="0">
                <a:latin typeface="Calibri-Light"/>
              </a:rPr>
              <a:t>Logements du sous-sol.</a:t>
            </a:r>
          </a:p>
          <a:p>
            <a:pPr marL="357188" indent="-177800" algn="l"/>
            <a:r>
              <a:rPr lang="fr-BE" sz="1200" b="0" i="0" u="none" strike="noStrike" baseline="0" dirty="0">
                <a:latin typeface="CourierNewPSMT"/>
              </a:rPr>
              <a:t>o </a:t>
            </a:r>
            <a:r>
              <a:rPr lang="fr-BE" sz="1200" b="0" i="0" u="none" strike="noStrike" baseline="0" dirty="0">
                <a:latin typeface="Calibri-Light"/>
              </a:rPr>
              <a:t>Accès chantier par entrée actuelle au sous-sol, éventuellement par sortie de secours arrière.</a:t>
            </a:r>
          </a:p>
          <a:p>
            <a:pPr marL="171450" indent="-171450" algn="l">
              <a:buFontTx/>
              <a:buChar char="-"/>
            </a:pPr>
            <a:r>
              <a:rPr lang="fr-FR" sz="1200" dirty="0">
                <a:latin typeface="Calibri-Light"/>
              </a:rPr>
              <a:t>L</a:t>
            </a:r>
            <a:r>
              <a:rPr lang="fr-FR" sz="1200" b="0" i="0" u="none" strike="noStrike" baseline="0" dirty="0">
                <a:latin typeface="Calibri-Light"/>
              </a:rPr>
              <a:t>ocaux communs du sous-sol</a:t>
            </a:r>
          </a:p>
          <a:p>
            <a:pPr marL="171450" indent="-171450" algn="l">
              <a:buFontTx/>
              <a:buChar char="-"/>
            </a:pPr>
            <a:r>
              <a:rPr lang="fr-FR" sz="1200" b="0" i="0" u="none" strike="noStrike" baseline="0" dirty="0">
                <a:latin typeface="Calibri-Light"/>
              </a:rPr>
              <a:t>Logement 8 au sous-sol.</a:t>
            </a:r>
          </a:p>
          <a:p>
            <a:pPr algn="l"/>
            <a:endParaRPr lang="fr-BE" sz="1200" b="0" i="0" u="none" strike="noStrike" baseline="0" dirty="0">
              <a:latin typeface="Calibri-Light"/>
            </a:endParaRPr>
          </a:p>
          <a:p>
            <a:pPr algn="l"/>
            <a:r>
              <a:rPr lang="fr-BE" sz="1200" b="0" i="0" u="none" strike="noStrike" baseline="0" dirty="0">
                <a:latin typeface="Calibri-Light"/>
              </a:rPr>
              <a:t>Utilisation de la MA : durant cette période, l’occupation possible de la MA sera de 20 à 24 personnes: </a:t>
            </a:r>
          </a:p>
          <a:p>
            <a:pPr algn="l"/>
            <a:r>
              <a:rPr lang="fr-BE" sz="1200" b="0" i="0" u="none" strike="noStrike" baseline="0" dirty="0">
                <a:latin typeface="Calibri-Light"/>
              </a:rPr>
              <a:t>- 5 nouveaux logements pour un maximum de 5 familles et/ou 24 personnes.</a:t>
            </a:r>
            <a:endParaRPr lang="fr-FR" sz="400" dirty="0"/>
          </a:p>
        </p:txBody>
      </p:sp>
      <p:sp>
        <p:nvSpPr>
          <p:cNvPr id="8" name="ZoneTexte 7">
            <a:extLst>
              <a:ext uri="{FF2B5EF4-FFF2-40B4-BE49-F238E27FC236}">
                <a16:creationId xmlns:a16="http://schemas.microsoft.com/office/drawing/2014/main" id="{76EADC57-B9E5-46AA-92CE-91BB4D9F6B34}"/>
              </a:ext>
            </a:extLst>
          </p:cNvPr>
          <p:cNvSpPr txBox="1"/>
          <p:nvPr/>
        </p:nvSpPr>
        <p:spPr>
          <a:xfrm>
            <a:off x="4649452" y="6018483"/>
            <a:ext cx="2481392" cy="430887"/>
          </a:xfrm>
          <a:prstGeom prst="rect">
            <a:avLst/>
          </a:prstGeom>
          <a:noFill/>
        </p:spPr>
        <p:txBody>
          <a:bodyPr wrap="square" rtlCol="0">
            <a:spAutoFit/>
          </a:bodyPr>
          <a:lstStyle/>
          <a:p>
            <a:pPr algn="r"/>
            <a:r>
              <a:rPr lang="fr-FR" sz="1100" dirty="0"/>
              <a:t>Traits rouges = travaux de la phase</a:t>
            </a:r>
          </a:p>
          <a:p>
            <a:pPr algn="r"/>
            <a:r>
              <a:rPr lang="fr-FR" sz="1100" dirty="0"/>
              <a:t>Zones vertes = travaux déjà réalisés</a:t>
            </a:r>
          </a:p>
        </p:txBody>
      </p:sp>
      <p:pic>
        <p:nvPicPr>
          <p:cNvPr id="9" name="Image 8">
            <a:extLst>
              <a:ext uri="{FF2B5EF4-FFF2-40B4-BE49-F238E27FC236}">
                <a16:creationId xmlns:a16="http://schemas.microsoft.com/office/drawing/2014/main" id="{0AEFA84E-A714-442C-9353-FFE50FDF5911}"/>
              </a:ext>
            </a:extLst>
          </p:cNvPr>
          <p:cNvPicPr>
            <a:picLocks noChangeAspect="1"/>
          </p:cNvPicPr>
          <p:nvPr/>
        </p:nvPicPr>
        <p:blipFill>
          <a:blip r:embed="rId2"/>
          <a:stretch>
            <a:fillRect/>
          </a:stretch>
        </p:blipFill>
        <p:spPr>
          <a:xfrm>
            <a:off x="7268428" y="360457"/>
            <a:ext cx="4001642" cy="6074229"/>
          </a:xfrm>
          <a:prstGeom prst="rect">
            <a:avLst/>
          </a:prstGeom>
        </p:spPr>
      </p:pic>
    </p:spTree>
    <p:extLst>
      <p:ext uri="{BB962C8B-B14F-4D97-AF65-F5344CB8AC3E}">
        <p14:creationId xmlns:p14="http://schemas.microsoft.com/office/powerpoint/2010/main" val="3534691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91538"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Phasage des travaux envisagés</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91538" y="1171998"/>
            <a:ext cx="6094854" cy="3231654"/>
          </a:xfrm>
          <a:prstGeom prst="rect">
            <a:avLst/>
          </a:prstGeom>
          <a:noFill/>
        </p:spPr>
        <p:txBody>
          <a:bodyPr wrap="square">
            <a:spAutoFit/>
          </a:bodyPr>
          <a:lstStyle/>
          <a:p>
            <a:pPr algn="l"/>
            <a:r>
              <a:rPr lang="fr-BE" sz="1200" b="1" i="0" u="sng" strike="noStrike" baseline="0" dirty="0">
                <a:latin typeface="Calibri-Light"/>
              </a:rPr>
              <a:t>PHASE 5 – Travaux divers et isolation extérieure des logements</a:t>
            </a:r>
          </a:p>
          <a:p>
            <a:pPr algn="l"/>
            <a:endParaRPr lang="fr-BE" sz="1200" b="1" i="0" u="sng" strike="noStrike" baseline="0" dirty="0">
              <a:latin typeface="Calibri-Light"/>
            </a:endParaRPr>
          </a:p>
          <a:p>
            <a:pPr algn="l"/>
            <a:r>
              <a:rPr lang="fr-FR" sz="1200" b="1" i="0" u="none" strike="noStrike" baseline="0" dirty="0">
                <a:latin typeface="Calibri-Light"/>
              </a:rPr>
              <a:t>Déménagements</a:t>
            </a:r>
            <a:r>
              <a:rPr lang="fr-FR" sz="1200" b="0" i="0" u="none" strike="noStrike" baseline="0" dirty="0">
                <a:latin typeface="Calibri-Light"/>
              </a:rPr>
              <a:t> :</a:t>
            </a:r>
          </a:p>
          <a:p>
            <a:pPr marL="171450" indent="-171450" algn="l">
              <a:buFontTx/>
              <a:buChar char="-"/>
            </a:pPr>
            <a:r>
              <a:rPr lang="fr-FR" sz="1200" b="0" i="0" u="none" strike="noStrike" baseline="0" dirty="0">
                <a:latin typeface="Calibri-Light"/>
              </a:rPr>
              <a:t>Bureaux des éducateurs</a:t>
            </a:r>
          </a:p>
          <a:p>
            <a:pPr marL="171450" indent="-171450" algn="l">
              <a:buFontTx/>
              <a:buChar char="-"/>
            </a:pPr>
            <a:r>
              <a:rPr lang="fr-FR" sz="1200" b="0" i="0" u="none" strike="noStrike" baseline="0" dirty="0">
                <a:latin typeface="Calibri-Light"/>
              </a:rPr>
              <a:t>Logements au sous-sol</a:t>
            </a:r>
          </a:p>
          <a:p>
            <a:pPr marL="171450" indent="-171450" algn="l">
              <a:buFontTx/>
              <a:buChar char="-"/>
            </a:pPr>
            <a:r>
              <a:rPr lang="fr-FR" sz="1200" b="0" i="0" u="none" strike="noStrike" baseline="0" dirty="0">
                <a:latin typeface="Calibri-Light"/>
              </a:rPr>
              <a:t>Locaux communs au sous-sol</a:t>
            </a:r>
          </a:p>
          <a:p>
            <a:pPr marL="171450" indent="-171450" algn="l">
              <a:buFontTx/>
              <a:buChar char="-"/>
            </a:pPr>
            <a:r>
              <a:rPr lang="fr-BE" sz="1200" b="0" i="0" u="none" strike="noStrike" baseline="0" dirty="0">
                <a:latin typeface="Calibri-Light"/>
              </a:rPr>
              <a:t>Tous les locaux reçoivent leur affectation définitive.</a:t>
            </a:r>
          </a:p>
          <a:p>
            <a:pPr algn="l"/>
            <a:endParaRPr lang="fr-FR" sz="1200" b="0" i="0" u="none" strike="noStrike" baseline="0" dirty="0">
              <a:latin typeface="Calibri-Light"/>
            </a:endParaRPr>
          </a:p>
          <a:p>
            <a:pPr algn="l"/>
            <a:r>
              <a:rPr lang="fr-FR" sz="1200" b="1" i="0" u="none" strike="noStrike" baseline="0" dirty="0">
                <a:latin typeface="Calibri-Light"/>
              </a:rPr>
              <a:t>Travaux </a:t>
            </a:r>
            <a:r>
              <a:rPr lang="fr-FR" sz="1200" b="0" i="0" u="none" strike="noStrike" baseline="0" dirty="0">
                <a:latin typeface="Calibri-Light"/>
              </a:rPr>
              <a:t>:</a:t>
            </a:r>
          </a:p>
          <a:p>
            <a:pPr marL="171450" indent="-171450" algn="l">
              <a:buFontTx/>
              <a:buChar char="-"/>
            </a:pPr>
            <a:r>
              <a:rPr lang="fr-FR" sz="1200" b="0" i="0" u="none" strike="noStrike" baseline="0" dirty="0">
                <a:latin typeface="Calibri-Light"/>
              </a:rPr>
              <a:t>Isolation extérieure des logements.</a:t>
            </a:r>
          </a:p>
          <a:p>
            <a:pPr marL="171450" indent="-171450" algn="l">
              <a:buFontTx/>
              <a:buChar char="-"/>
            </a:pPr>
            <a:r>
              <a:rPr lang="fr-BE" sz="1200" b="0" i="0" u="none" strike="noStrike" baseline="0" dirty="0">
                <a:latin typeface="Calibri-Light"/>
              </a:rPr>
              <a:t>Petits travaux intérieurs subsistants, par exemple :</a:t>
            </a:r>
          </a:p>
          <a:p>
            <a:pPr marL="357188" indent="-177800" algn="l"/>
            <a:r>
              <a:rPr lang="fr-BE" sz="1200" b="0" i="0" u="none" strike="noStrike" baseline="0" dirty="0">
                <a:latin typeface="CourierNewPSMT"/>
              </a:rPr>
              <a:t>o </a:t>
            </a:r>
            <a:r>
              <a:rPr lang="fr-BE" sz="1200" b="0" i="0" u="none" strike="noStrike" baseline="0" dirty="0">
                <a:latin typeface="Calibri-Light"/>
              </a:rPr>
              <a:t>Rez : baie couloir vers escalier des logements, faux-plafond couloir devant bureaux éducateurs et  recoins des escaliers, travaux minimes dans les bureaux (électricité, peinture, …).</a:t>
            </a:r>
          </a:p>
          <a:p>
            <a:pPr marL="357188" indent="-177800" algn="l"/>
            <a:r>
              <a:rPr lang="fr-BE" sz="1200" b="0" i="0" u="none" strike="noStrike" baseline="0" dirty="0">
                <a:latin typeface="CourierNewPSMT"/>
              </a:rPr>
              <a:t>o </a:t>
            </a:r>
            <a:r>
              <a:rPr lang="fr-BE" sz="1200" b="0" i="0" u="none" strike="noStrike" baseline="0" dirty="0">
                <a:latin typeface="Calibri-Light"/>
              </a:rPr>
              <a:t>Sous-sol : faux-plafond couloir devant bureaux éducateurs et recoins des escaliers.</a:t>
            </a:r>
          </a:p>
          <a:p>
            <a:pPr marL="357188" indent="-177800" algn="l"/>
            <a:r>
              <a:rPr lang="fr-FR" sz="1200" b="0" i="0" u="none" strike="noStrike" baseline="0" dirty="0">
                <a:latin typeface="CourierNewPSMT"/>
              </a:rPr>
              <a:t>o </a:t>
            </a:r>
            <a:r>
              <a:rPr lang="fr-FR" sz="1200" b="0" i="0" u="none" strike="noStrike" baseline="0" dirty="0">
                <a:latin typeface="Calibri-Light"/>
              </a:rPr>
              <a:t>Etage : petites finitions</a:t>
            </a:r>
          </a:p>
          <a:p>
            <a:pPr marL="357188" indent="-177800" algn="l"/>
            <a:r>
              <a:rPr lang="fr-FR" sz="1200" b="0" i="0" u="none" strike="noStrike" baseline="0" dirty="0">
                <a:latin typeface="CourierNewPSMT"/>
              </a:rPr>
              <a:t>o </a:t>
            </a:r>
            <a:r>
              <a:rPr lang="fr-FR" sz="1200" b="0" i="0" u="none" strike="noStrike" baseline="0" dirty="0">
                <a:latin typeface="Calibri-Light"/>
              </a:rPr>
              <a:t>Abords cours et jardin (nettoyage de fin de chantier)</a:t>
            </a:r>
            <a:endParaRPr lang="fr-FR" sz="100" dirty="0"/>
          </a:p>
        </p:txBody>
      </p:sp>
      <p:sp>
        <p:nvSpPr>
          <p:cNvPr id="8" name="ZoneTexte 7">
            <a:extLst>
              <a:ext uri="{FF2B5EF4-FFF2-40B4-BE49-F238E27FC236}">
                <a16:creationId xmlns:a16="http://schemas.microsoft.com/office/drawing/2014/main" id="{76EADC57-B9E5-46AA-92CE-91BB4D9F6B34}"/>
              </a:ext>
            </a:extLst>
          </p:cNvPr>
          <p:cNvSpPr txBox="1"/>
          <p:nvPr/>
        </p:nvSpPr>
        <p:spPr>
          <a:xfrm>
            <a:off x="4649452" y="6018483"/>
            <a:ext cx="2481392" cy="430887"/>
          </a:xfrm>
          <a:prstGeom prst="rect">
            <a:avLst/>
          </a:prstGeom>
          <a:noFill/>
        </p:spPr>
        <p:txBody>
          <a:bodyPr wrap="square" rtlCol="0">
            <a:spAutoFit/>
          </a:bodyPr>
          <a:lstStyle/>
          <a:p>
            <a:pPr algn="r"/>
            <a:r>
              <a:rPr lang="fr-FR" sz="1100" dirty="0"/>
              <a:t>Traits rouges = travaux de la phase</a:t>
            </a:r>
          </a:p>
          <a:p>
            <a:pPr algn="r"/>
            <a:r>
              <a:rPr lang="fr-FR" sz="1100" dirty="0"/>
              <a:t>Zones vertes = travaux déjà réalisés</a:t>
            </a:r>
          </a:p>
        </p:txBody>
      </p:sp>
      <p:pic>
        <p:nvPicPr>
          <p:cNvPr id="4" name="Image 3">
            <a:extLst>
              <a:ext uri="{FF2B5EF4-FFF2-40B4-BE49-F238E27FC236}">
                <a16:creationId xmlns:a16="http://schemas.microsoft.com/office/drawing/2014/main" id="{C696E570-BF9D-4AA1-97D3-E4AC6C963D32}"/>
              </a:ext>
            </a:extLst>
          </p:cNvPr>
          <p:cNvPicPr>
            <a:picLocks noChangeAspect="1"/>
          </p:cNvPicPr>
          <p:nvPr/>
        </p:nvPicPr>
        <p:blipFill>
          <a:blip r:embed="rId2"/>
          <a:stretch>
            <a:fillRect/>
          </a:stretch>
        </p:blipFill>
        <p:spPr>
          <a:xfrm>
            <a:off x="7331648" y="373224"/>
            <a:ext cx="4029805" cy="6111552"/>
          </a:xfrm>
          <a:prstGeom prst="rect">
            <a:avLst/>
          </a:prstGeom>
        </p:spPr>
      </p:pic>
    </p:spTree>
    <p:extLst>
      <p:ext uri="{BB962C8B-B14F-4D97-AF65-F5344CB8AC3E}">
        <p14:creationId xmlns:p14="http://schemas.microsoft.com/office/powerpoint/2010/main" val="29705418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91538"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BUDGET des travaux envisagés</a:t>
            </a:r>
          </a:p>
        </p:txBody>
      </p:sp>
      <p:sp>
        <p:nvSpPr>
          <p:cNvPr id="5" name="ZoneTexte 4">
            <a:extLst>
              <a:ext uri="{FF2B5EF4-FFF2-40B4-BE49-F238E27FC236}">
                <a16:creationId xmlns:a16="http://schemas.microsoft.com/office/drawing/2014/main" id="{153D8CBC-2321-4832-8177-FE6738CC9AA8}"/>
              </a:ext>
            </a:extLst>
          </p:cNvPr>
          <p:cNvSpPr txBox="1"/>
          <p:nvPr/>
        </p:nvSpPr>
        <p:spPr>
          <a:xfrm>
            <a:off x="291538" y="825533"/>
            <a:ext cx="9886936" cy="5693866"/>
          </a:xfrm>
          <a:prstGeom prst="rect">
            <a:avLst/>
          </a:prstGeom>
          <a:noFill/>
        </p:spPr>
        <p:txBody>
          <a:bodyPr wrap="square">
            <a:spAutoFit/>
          </a:bodyPr>
          <a:lstStyle/>
          <a:p>
            <a:r>
              <a:rPr lang="fr-BE" sz="1400" i="0" strike="noStrike" baseline="0" dirty="0">
                <a:latin typeface="Calibri-Light"/>
              </a:rPr>
              <a:t>Ces travaux, que nous </a:t>
            </a:r>
            <a:r>
              <a:rPr lang="fr-BE" sz="1400" dirty="0">
                <a:latin typeface="Calibri-Light"/>
              </a:rPr>
              <a:t>souhaitons durables et de </a:t>
            </a:r>
            <a:r>
              <a:rPr lang="fr-BE" sz="1400" i="0" strike="noStrike" baseline="0" dirty="0">
                <a:latin typeface="Calibri-Light"/>
              </a:rPr>
              <a:t>grande qualité environnementale, nécessiteront un budget conséquent.</a:t>
            </a:r>
          </a:p>
          <a:p>
            <a:pPr algn="l"/>
            <a:r>
              <a:rPr lang="fr-BE" sz="1400" dirty="0">
                <a:latin typeface="Calibri-Light"/>
              </a:rPr>
              <a:t>Nous en sommes conscients mais avons la volonté de </a:t>
            </a:r>
            <a:r>
              <a:rPr lang="fr-BE" sz="1400" b="1" dirty="0">
                <a:effectLst>
                  <a:outerShdw blurRad="38100" dist="38100" dir="2700000" algn="tl">
                    <a:srgbClr val="000000">
                      <a:alpha val="43137"/>
                    </a:srgbClr>
                  </a:outerShdw>
                </a:effectLst>
                <a:latin typeface="Calibri-Light"/>
              </a:rPr>
              <a:t>faire le travail bien et pour longtemps</a:t>
            </a:r>
            <a:r>
              <a:rPr lang="fr-BE" sz="1400" dirty="0">
                <a:latin typeface="Calibri-Light"/>
              </a:rPr>
              <a:t>.</a:t>
            </a:r>
            <a:endParaRPr lang="fr-BE" sz="1400" i="0" strike="noStrike" baseline="0" dirty="0">
              <a:latin typeface="Calibri-Light"/>
            </a:endParaRPr>
          </a:p>
          <a:p>
            <a:pPr algn="l"/>
            <a:r>
              <a:rPr lang="fr-BE" sz="1400" i="0" strike="noStrike" baseline="0" dirty="0">
                <a:latin typeface="Calibri-Light"/>
              </a:rPr>
              <a:t>Voici les grandes lignes du budget :</a:t>
            </a:r>
          </a:p>
          <a:p>
            <a:pPr algn="l"/>
            <a:endParaRPr lang="fr-BE" sz="1200" dirty="0">
              <a:latin typeface="Calibri-Light"/>
            </a:endParaRPr>
          </a:p>
          <a:p>
            <a:pPr algn="l"/>
            <a:r>
              <a:rPr lang="fr-BE" sz="1400" b="1" u="sng" dirty="0">
                <a:latin typeface="Calibri-Light"/>
              </a:rPr>
              <a:t>L’immeuble</a:t>
            </a:r>
          </a:p>
          <a:p>
            <a:pPr marL="228600" indent="-228600" algn="l">
              <a:lnSpc>
                <a:spcPct val="150000"/>
              </a:lnSpc>
              <a:buAutoNum type="arabicPeriod"/>
            </a:pPr>
            <a:r>
              <a:rPr lang="fr-BE" sz="1200" i="0" strike="noStrike" baseline="0" dirty="0">
                <a:latin typeface="Calibri-Light"/>
              </a:rPr>
              <a:t>Travaux préparatoires (grande chapelle rez et sous-sol)				   150.000,00 €</a:t>
            </a:r>
          </a:p>
          <a:p>
            <a:pPr marL="228600" indent="-228600" algn="l">
              <a:buAutoNum type="arabicPeriod"/>
            </a:pPr>
            <a:r>
              <a:rPr lang="fr-BE" sz="1200" dirty="0">
                <a:latin typeface="Calibri-Light"/>
              </a:rPr>
              <a:t>Tous les l</a:t>
            </a:r>
            <a:r>
              <a:rPr lang="fr-BE" sz="1200" i="0" strike="noStrike" baseline="0" dirty="0">
                <a:latin typeface="Calibri-Light"/>
              </a:rPr>
              <a:t>ogements						   950.000,00 €</a:t>
            </a:r>
          </a:p>
          <a:p>
            <a:pPr marL="228600" indent="-228600" algn="l">
              <a:buAutoNum type="arabicPeriod"/>
            </a:pPr>
            <a:r>
              <a:rPr lang="fr-BE" sz="1200" i="0" strike="noStrike" baseline="0" dirty="0">
                <a:latin typeface="Calibri-Light"/>
              </a:rPr>
              <a:t>Abri de nuit et accueil de jour					   380.000,00 €</a:t>
            </a:r>
          </a:p>
          <a:p>
            <a:pPr marL="228600" indent="-228600" algn="l">
              <a:buAutoNum type="arabicPeriod"/>
            </a:pPr>
            <a:r>
              <a:rPr lang="fr-BE" sz="1200" dirty="0">
                <a:latin typeface="Calibri-Light"/>
              </a:rPr>
              <a:t>Ancienne chapelle (en face de l’entrée), cage d’escalier et bureaux			   300.000,00 €</a:t>
            </a:r>
          </a:p>
          <a:p>
            <a:pPr marL="228600" indent="-228600" algn="l">
              <a:buAutoNum type="arabicPeriod"/>
            </a:pPr>
            <a:r>
              <a:rPr lang="fr-BE" sz="1200" dirty="0">
                <a:latin typeface="Calibri-Light"/>
              </a:rPr>
              <a:t>Eléments généraux (chauffage, ventilation, photovoltaïque, …)			    200,000,00 €</a:t>
            </a:r>
          </a:p>
          <a:p>
            <a:pPr algn="l"/>
            <a:r>
              <a:rPr lang="fr-BE" sz="1200" dirty="0">
                <a:latin typeface="Calibri-Light"/>
              </a:rPr>
              <a:t>						</a:t>
            </a:r>
            <a:r>
              <a:rPr lang="fr-BE" sz="1200" b="1" dirty="0">
                <a:latin typeface="Calibri-Light"/>
              </a:rPr>
              <a:t>Total HTVA</a:t>
            </a:r>
            <a:r>
              <a:rPr lang="fr-BE" sz="1200" dirty="0">
                <a:latin typeface="Calibri-Light"/>
              </a:rPr>
              <a:t>	1.980.000,00 €</a:t>
            </a:r>
          </a:p>
          <a:p>
            <a:pPr algn="l"/>
            <a:r>
              <a:rPr lang="fr-BE" sz="1200" b="1" dirty="0">
                <a:latin typeface="Calibri-Light"/>
              </a:rPr>
              <a:t>						</a:t>
            </a:r>
            <a:r>
              <a:rPr lang="fr-BE" sz="1200" dirty="0">
                <a:latin typeface="Calibri-Light"/>
              </a:rPr>
              <a:t>TVA 6 %</a:t>
            </a:r>
            <a:r>
              <a:rPr lang="fr-BE" sz="1200" b="1" dirty="0">
                <a:latin typeface="Calibri-Light"/>
              </a:rPr>
              <a:t>	</a:t>
            </a:r>
            <a:r>
              <a:rPr lang="fr-BE" sz="1200" dirty="0">
                <a:latin typeface="Calibri-Light"/>
              </a:rPr>
              <a:t>    118,800,00 €</a:t>
            </a:r>
          </a:p>
          <a:p>
            <a:pPr algn="l"/>
            <a:r>
              <a:rPr lang="fr-BE" sz="1200" dirty="0">
                <a:latin typeface="Calibri-Light"/>
              </a:rPr>
              <a:t>						</a:t>
            </a:r>
            <a:r>
              <a:rPr lang="fr-BE" sz="1200" b="1" dirty="0">
                <a:latin typeface="Calibri-Light"/>
              </a:rPr>
              <a:t>TOTAL TVAC	2.098.800,00 €</a:t>
            </a:r>
          </a:p>
          <a:p>
            <a:pPr algn="l"/>
            <a:r>
              <a:rPr lang="fr-BE" sz="1200" b="1" i="0" strike="noStrike" baseline="0" dirty="0">
                <a:latin typeface="Calibri-Light"/>
              </a:rPr>
              <a:t>Honoraires des bureaux d’études</a:t>
            </a:r>
            <a:r>
              <a:rPr lang="fr-BE" sz="1200" i="0" strike="noStrike" baseline="0" dirty="0">
                <a:latin typeface="Calibri-Light"/>
              </a:rPr>
              <a:t> (architecte, ingé</a:t>
            </a:r>
            <a:r>
              <a:rPr lang="fr-BE" sz="1200" dirty="0">
                <a:latin typeface="Calibri-Light"/>
              </a:rPr>
              <a:t>n</a:t>
            </a:r>
            <a:r>
              <a:rPr lang="fr-BE" sz="1200" i="0" strike="noStrike" baseline="0" dirty="0">
                <a:latin typeface="Calibri-Light"/>
              </a:rPr>
              <a:t>ieur, coordination sécurité, PEB, …)</a:t>
            </a:r>
          </a:p>
          <a:p>
            <a:pPr algn="l"/>
            <a:r>
              <a:rPr lang="fr-BE" sz="1200" dirty="0">
                <a:latin typeface="Calibri-Light"/>
              </a:rPr>
              <a:t>Selon les offres qui seront reçues, </a:t>
            </a:r>
          </a:p>
          <a:p>
            <a:pPr algn="l"/>
            <a:r>
              <a:rPr lang="fr-BE" sz="1200" dirty="0">
                <a:latin typeface="Calibri-Light"/>
              </a:rPr>
              <a:t>le taux global de tous les frais d’étude  devrait se situer a</a:t>
            </a:r>
            <a:r>
              <a:rPr lang="fr-BE" sz="1200" i="0" strike="noStrike" baseline="0" dirty="0">
                <a:latin typeface="Calibri-Light"/>
              </a:rPr>
              <a:t>utour de 12%		</a:t>
            </a:r>
            <a:r>
              <a:rPr lang="fr-BE" sz="1200" b="1" i="0" strike="noStrike" baseline="0" dirty="0">
                <a:latin typeface="Calibri-Light"/>
              </a:rPr>
              <a:t>Honoraires</a:t>
            </a:r>
            <a:r>
              <a:rPr lang="fr-BE" sz="1200" i="0" strike="noStrike" baseline="0" dirty="0">
                <a:latin typeface="Calibri-Light"/>
              </a:rPr>
              <a:t>	   237.600,00 €</a:t>
            </a:r>
            <a:endParaRPr lang="fr-BE" sz="1200" dirty="0">
              <a:latin typeface="Calibri-Light"/>
            </a:endParaRPr>
          </a:p>
          <a:p>
            <a:pPr algn="l"/>
            <a:r>
              <a:rPr lang="fr-BE" sz="1200" i="0" strike="noStrike" baseline="0" dirty="0">
                <a:latin typeface="Calibri-Light"/>
              </a:rPr>
              <a:t>						TVA 21%	      49.896,00 €</a:t>
            </a:r>
          </a:p>
          <a:p>
            <a:pPr algn="l"/>
            <a:r>
              <a:rPr lang="fr-BE" sz="1200" dirty="0">
                <a:latin typeface="Calibri-Light"/>
              </a:rPr>
              <a:t>						</a:t>
            </a:r>
            <a:r>
              <a:rPr lang="fr-BE" sz="1200" b="1" dirty="0">
                <a:latin typeface="Calibri-Light"/>
              </a:rPr>
              <a:t>TOTAL TVAC	    287.496,00 €</a:t>
            </a:r>
            <a:endParaRPr lang="fr-BE" sz="1200" i="0" strike="noStrike" baseline="0" dirty="0">
              <a:latin typeface="Calibri-Light"/>
            </a:endParaRPr>
          </a:p>
          <a:p>
            <a:pPr algn="l"/>
            <a:r>
              <a:rPr lang="fr-BE" sz="1400" b="1" i="0" strike="noStrike" baseline="0" dirty="0">
                <a:latin typeface="Calibri-Light"/>
              </a:rPr>
              <a:t>Le mobilier</a:t>
            </a:r>
          </a:p>
          <a:p>
            <a:pPr algn="l"/>
            <a:r>
              <a:rPr lang="fr-BE" sz="1200" i="0" strike="noStrike" baseline="0" dirty="0">
                <a:latin typeface="Calibri-Light"/>
              </a:rPr>
              <a:t>Les prix sont indiqués TVA 21% comprise</a:t>
            </a:r>
          </a:p>
          <a:p>
            <a:pPr marL="228600" indent="-228600" algn="l">
              <a:lnSpc>
                <a:spcPct val="150000"/>
              </a:lnSpc>
              <a:buAutoNum type="arabicPeriod"/>
            </a:pPr>
            <a:r>
              <a:rPr lang="fr-BE" sz="1200" i="0" strike="noStrike" baseline="0" dirty="0">
                <a:latin typeface="Calibri-Light"/>
              </a:rPr>
              <a:t>Equipement des 8 logements (8 * 10.000 €)				     80.000,00 €</a:t>
            </a:r>
          </a:p>
          <a:p>
            <a:pPr marL="228600" indent="-228600" algn="l">
              <a:buAutoNum type="arabicPeriod"/>
            </a:pPr>
            <a:r>
              <a:rPr lang="fr-BE" sz="1200" dirty="0">
                <a:latin typeface="Calibri-Light"/>
              </a:rPr>
              <a:t>Equipement des salles communes (complément à ce qui existe et sera réutilisé)		     20.000,00 €</a:t>
            </a:r>
          </a:p>
          <a:p>
            <a:pPr marL="228600" indent="-228600" algn="l">
              <a:buAutoNum type="arabicPeriod"/>
            </a:pPr>
            <a:r>
              <a:rPr lang="fr-BE" sz="1200" dirty="0">
                <a:latin typeface="Calibri-Light"/>
              </a:rPr>
              <a:t>Abri de nuit						     30.000,00 €</a:t>
            </a:r>
          </a:p>
          <a:p>
            <a:pPr marL="228600" indent="-228600" algn="l">
              <a:buAutoNum type="arabicPeriod"/>
            </a:pPr>
            <a:r>
              <a:rPr lang="fr-BE" sz="1200" dirty="0">
                <a:latin typeface="Calibri-Light"/>
              </a:rPr>
              <a:t>Accueil de jour						     20.000,00 €</a:t>
            </a:r>
          </a:p>
          <a:p>
            <a:pPr marL="228600" indent="-228600" algn="l">
              <a:buAutoNum type="arabicPeriod"/>
            </a:pPr>
            <a:r>
              <a:rPr lang="fr-BE" sz="1200" dirty="0">
                <a:latin typeface="Calibri-Light"/>
              </a:rPr>
              <a:t>Rafraîchissement des peintures dans les locaux non modifiés			     20.000,00 €</a:t>
            </a:r>
          </a:p>
          <a:p>
            <a:pPr algn="l"/>
            <a:r>
              <a:rPr lang="fr-BE" sz="1200" dirty="0">
                <a:latin typeface="Calibri-Light"/>
              </a:rPr>
              <a:t>						</a:t>
            </a:r>
            <a:r>
              <a:rPr lang="fr-BE" sz="1200" b="1" dirty="0">
                <a:latin typeface="Calibri-Light"/>
              </a:rPr>
              <a:t>Total</a:t>
            </a:r>
            <a:r>
              <a:rPr lang="fr-BE" sz="1200" dirty="0">
                <a:latin typeface="Calibri-Light"/>
              </a:rPr>
              <a:t>	   </a:t>
            </a:r>
            <a:r>
              <a:rPr lang="fr-BE" sz="1200" b="1" dirty="0">
                <a:latin typeface="Calibri-Light"/>
              </a:rPr>
              <a:t>170.000,00 €</a:t>
            </a:r>
          </a:p>
          <a:p>
            <a:pPr algn="l"/>
            <a:endParaRPr lang="fr-BE" sz="1200" b="1" dirty="0">
              <a:latin typeface="Calibri-Light"/>
            </a:endParaRPr>
          </a:p>
          <a:p>
            <a:pPr algn="l"/>
            <a:r>
              <a:rPr lang="fr-BE" b="1" dirty="0">
                <a:latin typeface="Calibri-Light"/>
              </a:rPr>
              <a:t>Soit un budget global d’environ 2.500.000 € frais compris</a:t>
            </a:r>
            <a:r>
              <a:rPr lang="fr-BE" sz="1400" b="1" dirty="0">
                <a:latin typeface="Calibri-Light"/>
              </a:rPr>
              <a:t>.</a:t>
            </a:r>
            <a:endParaRPr lang="fr-FR" sz="100" dirty="0"/>
          </a:p>
        </p:txBody>
      </p:sp>
    </p:spTree>
    <p:extLst>
      <p:ext uri="{BB962C8B-B14F-4D97-AF65-F5344CB8AC3E}">
        <p14:creationId xmlns:p14="http://schemas.microsoft.com/office/powerpoint/2010/main" val="29237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83768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Le Triangle asbl – Les travaux envisagés – Obligation d’action et Faisabilité financière</a:t>
            </a:r>
          </a:p>
        </p:txBody>
      </p:sp>
      <p:sp>
        <p:nvSpPr>
          <p:cNvPr id="3" name="Rectangle 2">
            <a:extLst>
              <a:ext uri="{FF2B5EF4-FFF2-40B4-BE49-F238E27FC236}">
                <a16:creationId xmlns:a16="http://schemas.microsoft.com/office/drawing/2014/main" id="{6148CE07-0277-4DB5-80CB-35A36AF7E79E}"/>
              </a:ext>
            </a:extLst>
          </p:cNvPr>
          <p:cNvSpPr/>
          <p:nvPr/>
        </p:nvSpPr>
        <p:spPr>
          <a:xfrm>
            <a:off x="281355" y="2958113"/>
            <a:ext cx="11197213" cy="3539430"/>
          </a:xfrm>
          <a:prstGeom prst="rect">
            <a:avLst/>
          </a:prstGeom>
        </p:spPr>
        <p:txBody>
          <a:bodyPr wrap="square">
            <a:spAutoFit/>
          </a:bodyPr>
          <a:lstStyle/>
          <a:p>
            <a:r>
              <a:rPr lang="fr-BE" sz="1600" dirty="0"/>
              <a:t>Travaux déjà réalisés par le propriétaire, asbl Maison des Eclaireurs.</a:t>
            </a:r>
          </a:p>
          <a:p>
            <a:endParaRPr lang="fr-BE" sz="1600" dirty="0"/>
          </a:p>
          <a:p>
            <a:r>
              <a:rPr lang="fr-BE" sz="1600" dirty="0"/>
              <a:t>Le propriétaire a déjà investi énormément dans ce bâtiment, depuis l’ancienne « Ecole des bateliers » jusqu’aux locaux actuels :</a:t>
            </a:r>
          </a:p>
          <a:p>
            <a:pPr marL="285750" indent="-285750">
              <a:buFont typeface="Wingdings" panose="05000000000000000000" pitchFamily="2" charset="2"/>
              <a:buChar char="Ø"/>
            </a:pPr>
            <a:r>
              <a:rPr lang="fr-BE" sz="1600" dirty="0"/>
              <a:t>Récemment, nouvelle toiture</a:t>
            </a:r>
          </a:p>
          <a:p>
            <a:pPr marL="285750" indent="-285750">
              <a:buFont typeface="Wingdings" panose="05000000000000000000" pitchFamily="2" charset="2"/>
              <a:buChar char="Ø"/>
            </a:pPr>
            <a:r>
              <a:rPr lang="fr-BE" sz="1600" dirty="0"/>
              <a:t>Nouvelles menuiseries extérieures, avec double vitrage, quasiment partout</a:t>
            </a:r>
          </a:p>
          <a:p>
            <a:pPr marL="285750" indent="-285750">
              <a:buFont typeface="Wingdings" panose="05000000000000000000" pitchFamily="2" charset="2"/>
              <a:buChar char="Ø"/>
            </a:pPr>
            <a:r>
              <a:rPr lang="fr-BE" sz="1600" dirty="0"/>
              <a:t>Nouvelle chaufferie (qui subsistera pour les locaux communs, l’abri de nuit et le centre de jour))</a:t>
            </a:r>
          </a:p>
          <a:p>
            <a:pPr marL="285750" indent="-285750">
              <a:buFont typeface="Wingdings" panose="05000000000000000000" pitchFamily="2" charset="2"/>
              <a:buChar char="Ø"/>
            </a:pPr>
            <a:r>
              <a:rPr lang="fr-BE" sz="1600" dirty="0"/>
              <a:t>Travaux de mise en conformité (qui devront être rénovés car partiellement obsolètes après 20 années de service).</a:t>
            </a:r>
          </a:p>
          <a:p>
            <a:pPr marL="285750" indent="-285750">
              <a:buFont typeface="Wingdings" panose="05000000000000000000" pitchFamily="2" charset="2"/>
              <a:buChar char="Ø"/>
            </a:pPr>
            <a:r>
              <a:rPr lang="fr-BE" sz="1600" dirty="0"/>
              <a:t>Etc. …</a:t>
            </a:r>
          </a:p>
          <a:p>
            <a:r>
              <a:rPr lang="fr-BE" sz="1600" dirty="0"/>
              <a:t>Nous avons sa promesse de nous aider encore à l’occasion de ces gros travaux.</a:t>
            </a:r>
          </a:p>
          <a:p>
            <a:endParaRPr lang="fr-BE" sz="1600" dirty="0"/>
          </a:p>
          <a:p>
            <a:r>
              <a:rPr lang="fr-BE" sz="1600" dirty="0"/>
              <a:t>L’asbl Le Triangle, elle, ne dispose d’aucune ressource ni d’aucun subside pour l’aménagement des locaux.</a:t>
            </a:r>
          </a:p>
          <a:p>
            <a:endParaRPr lang="fr-BE" sz="1600" dirty="0"/>
          </a:p>
          <a:p>
            <a:r>
              <a:rPr lang="fr-BE" sz="1600" dirty="0"/>
              <a:t>Nous ne pourrons pas y parvenir seul !</a:t>
            </a:r>
          </a:p>
          <a:p>
            <a:r>
              <a:rPr lang="fr-BE" sz="1600" dirty="0"/>
              <a:t>C’est pourquoi nous faisons appel à votre solidarité.</a:t>
            </a:r>
            <a:endParaRPr lang="fr-BE" sz="1400" dirty="0"/>
          </a:p>
        </p:txBody>
      </p:sp>
      <p:sp>
        <p:nvSpPr>
          <p:cNvPr id="4" name="Rectangle 3">
            <a:extLst>
              <a:ext uri="{FF2B5EF4-FFF2-40B4-BE49-F238E27FC236}">
                <a16:creationId xmlns:a16="http://schemas.microsoft.com/office/drawing/2014/main" id="{650CC9AF-57B8-43B8-804F-4C52D283BABC}"/>
              </a:ext>
            </a:extLst>
          </p:cNvPr>
          <p:cNvSpPr/>
          <p:nvPr/>
        </p:nvSpPr>
        <p:spPr>
          <a:xfrm>
            <a:off x="281354" y="958651"/>
            <a:ext cx="2049721" cy="369332"/>
          </a:xfrm>
          <a:prstGeom prst="rect">
            <a:avLst/>
          </a:prstGeom>
          <a:no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Obligation d’action</a:t>
            </a:r>
          </a:p>
        </p:txBody>
      </p:sp>
      <p:sp>
        <p:nvSpPr>
          <p:cNvPr id="5" name="Rectangle 4">
            <a:extLst>
              <a:ext uri="{FF2B5EF4-FFF2-40B4-BE49-F238E27FC236}">
                <a16:creationId xmlns:a16="http://schemas.microsoft.com/office/drawing/2014/main" id="{A3F633C7-9B95-4235-8D55-F743C963FCE8}"/>
              </a:ext>
            </a:extLst>
          </p:cNvPr>
          <p:cNvSpPr/>
          <p:nvPr/>
        </p:nvSpPr>
        <p:spPr>
          <a:xfrm>
            <a:off x="281354" y="2468688"/>
            <a:ext cx="2172071" cy="369332"/>
          </a:xfrm>
          <a:prstGeom prst="rect">
            <a:avLst/>
          </a:prstGeom>
          <a:no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Faisabilité financière</a:t>
            </a:r>
          </a:p>
        </p:txBody>
      </p:sp>
      <p:sp>
        <p:nvSpPr>
          <p:cNvPr id="6" name="Rectangle 5">
            <a:extLst>
              <a:ext uri="{FF2B5EF4-FFF2-40B4-BE49-F238E27FC236}">
                <a16:creationId xmlns:a16="http://schemas.microsoft.com/office/drawing/2014/main" id="{0F02CC20-3925-4407-87E4-B26B90FB2239}"/>
              </a:ext>
            </a:extLst>
          </p:cNvPr>
          <p:cNvSpPr/>
          <p:nvPr/>
        </p:nvSpPr>
        <p:spPr>
          <a:xfrm>
            <a:off x="281355" y="1528922"/>
            <a:ext cx="11197213" cy="830997"/>
          </a:xfrm>
          <a:prstGeom prst="rect">
            <a:avLst/>
          </a:prstGeom>
        </p:spPr>
        <p:txBody>
          <a:bodyPr wrap="square">
            <a:spAutoFit/>
          </a:bodyPr>
          <a:lstStyle/>
          <a:p>
            <a:r>
              <a:rPr lang="fr-BE" sz="1600" b="1" dirty="0"/>
              <a:t>AGIR maintenant n’est plus une option !</a:t>
            </a:r>
          </a:p>
          <a:p>
            <a:r>
              <a:rPr lang="fr-BE" sz="1600" dirty="0"/>
              <a:t>Si nous voulons garantir la pérennité de ces services aux populations les plus défavorisées, nous sommes tenus de tout mettre en œuvre pour les accueillir avec respect et conformément aux normes en vigueur au 21è siècle !</a:t>
            </a:r>
          </a:p>
        </p:txBody>
      </p:sp>
    </p:spTree>
    <p:extLst>
      <p:ext uri="{BB962C8B-B14F-4D97-AF65-F5344CB8AC3E}">
        <p14:creationId xmlns:p14="http://schemas.microsoft.com/office/powerpoint/2010/main" val="3363070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B3041B-F751-4D7F-BAE8-18A48F47FC29}"/>
              </a:ext>
            </a:extLst>
          </p:cNvPr>
          <p:cNvSpPr/>
          <p:nvPr/>
        </p:nvSpPr>
        <p:spPr>
          <a:xfrm>
            <a:off x="7115175" y="4811131"/>
            <a:ext cx="4099996" cy="125629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E2674A44-F495-48F6-A4FE-BB1C647FD7B2}"/>
              </a:ext>
            </a:extLst>
          </p:cNvPr>
          <p:cNvSpPr/>
          <p:nvPr/>
        </p:nvSpPr>
        <p:spPr>
          <a:xfrm>
            <a:off x="555086" y="551103"/>
            <a:ext cx="6096000" cy="2277547"/>
          </a:xfrm>
          <a:prstGeom prst="rect">
            <a:avLst/>
          </a:prstGeom>
        </p:spPr>
        <p:txBody>
          <a:bodyPr>
            <a:spAutoFit/>
          </a:bodyPr>
          <a:lstStyle/>
          <a:p>
            <a:r>
              <a:rPr lang="fr-FR" sz="2800" b="1" dirty="0"/>
              <a:t>Le Triangle asbl</a:t>
            </a:r>
          </a:p>
          <a:p>
            <a:r>
              <a:rPr lang="fr-FR" sz="2000" dirty="0"/>
              <a:t>Rue du Beau Site, 28</a:t>
            </a:r>
          </a:p>
          <a:p>
            <a:r>
              <a:rPr lang="fr-FR" sz="2000" dirty="0"/>
              <a:t>6032 Mont-sur-Marchienne</a:t>
            </a:r>
          </a:p>
          <a:p>
            <a:endParaRPr lang="fr-FR" sz="2000" dirty="0"/>
          </a:p>
          <a:p>
            <a:r>
              <a:rPr lang="fr-FR" dirty="0"/>
              <a:t>Tél. 	</a:t>
            </a:r>
            <a:r>
              <a:rPr lang="fr-FR" b="1" dirty="0"/>
              <a:t>+32 (0)71 43 80 06</a:t>
            </a:r>
          </a:p>
          <a:p>
            <a:r>
              <a:rPr lang="fr-FR" dirty="0"/>
              <a:t>Email 	</a:t>
            </a:r>
            <a:r>
              <a:rPr lang="fr-FR" i="1" dirty="0">
                <a:hlinkClick r:id="rId2"/>
              </a:rPr>
              <a:t>direction.admin@letriangleasbl.be</a:t>
            </a:r>
            <a:endParaRPr lang="fr-FR" i="1" dirty="0"/>
          </a:p>
          <a:p>
            <a:endParaRPr lang="fr-FR" i="1" dirty="0"/>
          </a:p>
        </p:txBody>
      </p:sp>
      <p:sp>
        <p:nvSpPr>
          <p:cNvPr id="3" name="ZoneTexte 2">
            <a:extLst>
              <a:ext uri="{FF2B5EF4-FFF2-40B4-BE49-F238E27FC236}">
                <a16:creationId xmlns:a16="http://schemas.microsoft.com/office/drawing/2014/main" id="{AC81B98F-75E3-4454-B60A-526D58B354A0}"/>
              </a:ext>
            </a:extLst>
          </p:cNvPr>
          <p:cNvSpPr txBox="1"/>
          <p:nvPr/>
        </p:nvSpPr>
        <p:spPr>
          <a:xfrm>
            <a:off x="555086" y="2977511"/>
            <a:ext cx="6250044" cy="3293209"/>
          </a:xfrm>
          <a:prstGeom prst="rect">
            <a:avLst/>
          </a:prstGeom>
          <a:noFill/>
        </p:spPr>
        <p:txBody>
          <a:bodyPr wrap="none" rtlCol="0">
            <a:spAutoFit/>
          </a:bodyPr>
          <a:lstStyle/>
          <a:p>
            <a:r>
              <a:rPr lang="fr-FR" sz="1600" dirty="0"/>
              <a:t>Une question ?</a:t>
            </a:r>
          </a:p>
          <a:p>
            <a:r>
              <a:rPr lang="fr-FR" sz="1600" dirty="0"/>
              <a:t>Une proposition ?</a:t>
            </a:r>
          </a:p>
          <a:p>
            <a:r>
              <a:rPr lang="fr-FR" sz="1600" dirty="0"/>
              <a:t>Une visite des lieux ? </a:t>
            </a:r>
          </a:p>
          <a:p>
            <a:r>
              <a:rPr lang="fr-FR" sz="1600" dirty="0"/>
              <a:t>Envie de nous aider ?</a:t>
            </a:r>
          </a:p>
          <a:p>
            <a:endParaRPr lang="fr-FR" sz="1600" dirty="0"/>
          </a:p>
          <a:p>
            <a:r>
              <a:rPr lang="fr-FR" sz="1600" dirty="0"/>
              <a:t>Prenez contact avec nous.</a:t>
            </a:r>
          </a:p>
          <a:p>
            <a:endParaRPr lang="fr-FR" sz="1600" dirty="0"/>
          </a:p>
          <a:p>
            <a:r>
              <a:rPr lang="fr-FR" sz="1600" dirty="0"/>
              <a:t>Nous serons en mesure de vous expliquer en détail notre projet et</a:t>
            </a:r>
          </a:p>
          <a:p>
            <a:r>
              <a:rPr lang="fr-FR" sz="1600" dirty="0"/>
              <a:t>de témoigner de notre volonté de toujours mieux aider les plus démunis,</a:t>
            </a:r>
          </a:p>
          <a:p>
            <a:r>
              <a:rPr lang="fr-FR" sz="1600" dirty="0"/>
              <a:t>grâce aussi au professionnalisme et l’enthousiasme de toute l’équipe.</a:t>
            </a:r>
          </a:p>
          <a:p>
            <a:endParaRPr lang="fr-FR" sz="1600" dirty="0"/>
          </a:p>
          <a:p>
            <a:endParaRPr lang="fr-FR" sz="1600" dirty="0"/>
          </a:p>
          <a:p>
            <a:r>
              <a:rPr lang="fr-FR" sz="1600" dirty="0"/>
              <a:t>	</a:t>
            </a:r>
            <a:endParaRPr lang="fr-FR" sz="1600" u="sng" dirty="0"/>
          </a:p>
        </p:txBody>
      </p:sp>
      <p:pic>
        <p:nvPicPr>
          <p:cNvPr id="6" name="Image 5">
            <a:extLst>
              <a:ext uri="{FF2B5EF4-FFF2-40B4-BE49-F238E27FC236}">
                <a16:creationId xmlns:a16="http://schemas.microsoft.com/office/drawing/2014/main" id="{2195A636-55FC-418D-9DCD-112A29FCBE83}"/>
              </a:ext>
            </a:extLst>
          </p:cNvPr>
          <p:cNvPicPr>
            <a:picLocks noChangeAspect="1"/>
          </p:cNvPicPr>
          <p:nvPr/>
        </p:nvPicPr>
        <p:blipFill rotWithShape="1">
          <a:blip r:embed="rId3">
            <a:extLst>
              <a:ext uri="{28A0092B-C50C-407E-A947-70E740481C1C}">
                <a14:useLocalDpi xmlns:a14="http://schemas.microsoft.com/office/drawing/2010/main" val="0"/>
              </a:ext>
            </a:extLst>
          </a:blip>
          <a:srcRect l="7992" t="6036" r="7515" b="7571"/>
          <a:stretch/>
        </p:blipFill>
        <p:spPr>
          <a:xfrm>
            <a:off x="6038915" y="412453"/>
            <a:ext cx="5314195" cy="3847508"/>
          </a:xfrm>
          <a:prstGeom prst="rect">
            <a:avLst/>
          </a:prstGeom>
        </p:spPr>
      </p:pic>
      <p:sp>
        <p:nvSpPr>
          <p:cNvPr id="7" name="ZoneTexte 6">
            <a:extLst>
              <a:ext uri="{FF2B5EF4-FFF2-40B4-BE49-F238E27FC236}">
                <a16:creationId xmlns:a16="http://schemas.microsoft.com/office/drawing/2014/main" id="{2B240BE4-53AF-410C-8444-CD6A5EFD0162}"/>
              </a:ext>
            </a:extLst>
          </p:cNvPr>
          <p:cNvSpPr txBox="1"/>
          <p:nvPr/>
        </p:nvSpPr>
        <p:spPr>
          <a:xfrm>
            <a:off x="6096000" y="4229334"/>
            <a:ext cx="5119171" cy="338554"/>
          </a:xfrm>
          <a:prstGeom prst="rect">
            <a:avLst/>
          </a:prstGeom>
          <a:noFill/>
        </p:spPr>
        <p:txBody>
          <a:bodyPr wrap="square" rtlCol="0">
            <a:spAutoFit/>
          </a:bodyPr>
          <a:lstStyle/>
          <a:p>
            <a:pPr algn="ctr"/>
            <a:r>
              <a:rPr lang="fr-FR" sz="1600" i="1" dirty="0"/>
              <a:t>Tous ensemble pour un meilleur service.</a:t>
            </a:r>
          </a:p>
        </p:txBody>
      </p:sp>
      <p:sp>
        <p:nvSpPr>
          <p:cNvPr id="8" name="ZoneTexte 7">
            <a:extLst>
              <a:ext uri="{FF2B5EF4-FFF2-40B4-BE49-F238E27FC236}">
                <a16:creationId xmlns:a16="http://schemas.microsoft.com/office/drawing/2014/main" id="{EB06CFD1-B535-46D2-9375-307379002C6C}"/>
              </a:ext>
            </a:extLst>
          </p:cNvPr>
          <p:cNvSpPr txBox="1"/>
          <p:nvPr/>
        </p:nvSpPr>
        <p:spPr>
          <a:xfrm>
            <a:off x="555087" y="6301648"/>
            <a:ext cx="6340236" cy="261610"/>
          </a:xfrm>
          <a:prstGeom prst="rect">
            <a:avLst/>
          </a:prstGeom>
          <a:noFill/>
        </p:spPr>
        <p:txBody>
          <a:bodyPr wrap="square" rtlCol="0">
            <a:spAutoFit/>
          </a:bodyPr>
          <a:lstStyle/>
          <a:p>
            <a:r>
              <a:rPr lang="fr-FR" sz="1100" dirty="0"/>
              <a:t>Editeur responsable : Christian GOBLET, Président et administrateur de l’asbl </a:t>
            </a:r>
            <a:r>
              <a:rPr lang="fr-FR" sz="1100" dirty="0">
                <a:solidFill>
                  <a:schemeClr val="tx2">
                    <a:lumMod val="50000"/>
                  </a:schemeClr>
                </a:solidFill>
              </a:rPr>
              <a:t>– </a:t>
            </a:r>
            <a:r>
              <a:rPr lang="fr-FR" sz="1100" dirty="0">
                <a:solidFill>
                  <a:schemeClr val="tx2">
                    <a:lumMod val="50000"/>
                  </a:schemeClr>
                </a:solidFill>
                <a:hlinkClick r:id="rId4">
                  <a:extLst>
                    <a:ext uri="{A12FA001-AC4F-418D-AE19-62706E023703}">
                      <ahyp:hlinkClr xmlns:ahyp="http://schemas.microsoft.com/office/drawing/2018/hyperlinkcolor" val="tx"/>
                    </a:ext>
                  </a:extLst>
                </a:hlinkClick>
              </a:rPr>
              <a:t>cg@chfr.be</a:t>
            </a:r>
            <a:r>
              <a:rPr lang="fr-FR" sz="1100" dirty="0">
                <a:solidFill>
                  <a:schemeClr val="tx2">
                    <a:lumMod val="50000"/>
                  </a:schemeClr>
                </a:solidFill>
              </a:rPr>
              <a:t> -  </a:t>
            </a:r>
            <a:r>
              <a:rPr lang="fr-FR" sz="1100" dirty="0"/>
              <a:t>0470/68 20 88</a:t>
            </a:r>
          </a:p>
        </p:txBody>
      </p:sp>
      <p:pic>
        <p:nvPicPr>
          <p:cNvPr id="5" name="Image 4">
            <a:extLst>
              <a:ext uri="{FF2B5EF4-FFF2-40B4-BE49-F238E27FC236}">
                <a16:creationId xmlns:a16="http://schemas.microsoft.com/office/drawing/2014/main" id="{7535A34A-AAC4-4B47-B767-D952693C1C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551668">
            <a:off x="7377547" y="5191419"/>
            <a:ext cx="778938" cy="486697"/>
          </a:xfrm>
          <a:prstGeom prst="rect">
            <a:avLst/>
          </a:prstGeom>
        </p:spPr>
      </p:pic>
      <p:sp>
        <p:nvSpPr>
          <p:cNvPr id="9" name="ZoneTexte 8">
            <a:extLst>
              <a:ext uri="{FF2B5EF4-FFF2-40B4-BE49-F238E27FC236}">
                <a16:creationId xmlns:a16="http://schemas.microsoft.com/office/drawing/2014/main" id="{11B111E0-27F9-4568-B818-8625B2DE024E}"/>
              </a:ext>
            </a:extLst>
          </p:cNvPr>
          <p:cNvSpPr txBox="1"/>
          <p:nvPr/>
        </p:nvSpPr>
        <p:spPr>
          <a:xfrm>
            <a:off x="8418855" y="5143500"/>
            <a:ext cx="2649195" cy="584775"/>
          </a:xfrm>
          <a:prstGeom prst="rect">
            <a:avLst/>
          </a:prstGeom>
          <a:noFill/>
        </p:spPr>
        <p:txBody>
          <a:bodyPr wrap="square" rtlCol="0">
            <a:spAutoFit/>
          </a:bodyPr>
          <a:lstStyle/>
          <a:p>
            <a:r>
              <a:rPr lang="fr-FR" sz="1600" dirty="0"/>
              <a:t>Chaque don peut faire l’objet d’une attestation fiscale</a:t>
            </a:r>
          </a:p>
        </p:txBody>
      </p:sp>
    </p:spTree>
    <p:extLst>
      <p:ext uri="{BB962C8B-B14F-4D97-AF65-F5344CB8AC3E}">
        <p14:creationId xmlns:p14="http://schemas.microsoft.com/office/powerpoint/2010/main" val="346716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80554"/>
            <a:ext cx="330590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L’historique</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957060"/>
            <a:ext cx="11197213" cy="861774"/>
          </a:xfrm>
          <a:prstGeom prst="rect">
            <a:avLst/>
          </a:prstGeom>
        </p:spPr>
        <p:txBody>
          <a:bodyPr wrap="square">
            <a:spAutoFit/>
          </a:bodyPr>
          <a:lstStyle/>
          <a:p>
            <a:r>
              <a:rPr lang="fr-BE" sz="1600" dirty="0"/>
              <a:t>Depuis 25 ans, L’ASBL </a:t>
            </a:r>
            <a:r>
              <a:rPr lang="fr-BE" sz="1600" i="1" dirty="0"/>
              <a:t>Le Triangle</a:t>
            </a:r>
            <a:r>
              <a:rPr lang="fr-BE" sz="1600" dirty="0"/>
              <a:t> à Mont-sur Marchienne accueille des personnes qui se retrouvent sans logement. </a:t>
            </a:r>
          </a:p>
          <a:p>
            <a:r>
              <a:rPr lang="fr-BE" sz="1600" dirty="0"/>
              <a:t>A l’origine, il s’agissait uniquement d’une maison d’accueil destinée aux familles. </a:t>
            </a:r>
          </a:p>
          <a:p>
            <a:r>
              <a:rPr lang="fr-BE" sz="1600" dirty="0"/>
              <a:t>En 2001, un abri de nuit qui compte douze lits s’est ouvert et depuis 2018 un centre de jour est également accessible. </a:t>
            </a:r>
          </a:p>
        </p:txBody>
      </p:sp>
      <p:sp>
        <p:nvSpPr>
          <p:cNvPr id="4" name="Rectangle 3">
            <a:extLst>
              <a:ext uri="{FF2B5EF4-FFF2-40B4-BE49-F238E27FC236}">
                <a16:creationId xmlns:a16="http://schemas.microsoft.com/office/drawing/2014/main" id="{1E60EF09-BD33-45D6-A8CC-DB1168CB85ED}"/>
              </a:ext>
            </a:extLst>
          </p:cNvPr>
          <p:cNvSpPr/>
          <p:nvPr/>
        </p:nvSpPr>
        <p:spPr>
          <a:xfrm>
            <a:off x="281353" y="3938233"/>
            <a:ext cx="5382567" cy="2677656"/>
          </a:xfrm>
          <a:prstGeom prst="rect">
            <a:avLst/>
          </a:prstGeom>
          <a:ln>
            <a:solidFill>
              <a:schemeClr val="tx2"/>
            </a:solidFill>
          </a:ln>
        </p:spPr>
        <p:txBody>
          <a:bodyPr wrap="square">
            <a:spAutoFit/>
          </a:bodyPr>
          <a:lstStyle/>
          <a:p>
            <a:r>
              <a:rPr lang="fr-BE" sz="1400" u="sng" dirty="0"/>
              <a:t>Les objectifs</a:t>
            </a:r>
          </a:p>
          <a:p>
            <a:pPr marL="285750" indent="-285750">
              <a:buFont typeface="Arial" panose="020B0604020202020204" pitchFamily="34" charset="0"/>
              <a:buChar char="•"/>
            </a:pPr>
            <a:r>
              <a:rPr lang="fr-BE" sz="1400" dirty="0"/>
              <a:t>La Maison d’accueil accepte des familles (parent seul ou couple) </a:t>
            </a:r>
            <a:r>
              <a:rPr lang="fr-BE" sz="1400" u="sng" dirty="0"/>
              <a:t>avec enfants,</a:t>
            </a:r>
            <a:r>
              <a:rPr lang="fr-BE" sz="1400" dirty="0"/>
              <a:t> L’objectif premier est de les héberger tout en les aidant à retrouver rapidement un logement propre. Le travail d’équipe se veut accueillant mais aussi éducatif. </a:t>
            </a:r>
          </a:p>
          <a:p>
            <a:pPr marL="285750" indent="-285750">
              <a:buFont typeface="Arial" panose="020B0604020202020204" pitchFamily="34" charset="0"/>
              <a:buChar char="•"/>
            </a:pPr>
            <a:r>
              <a:rPr lang="fr-BE" sz="1400" dirty="0"/>
              <a:t>L’abri de nuit est un accueil inconditionnel de femme seule, couple ou famille. Un service minimum (collation du soir et du matin, toilette, …) ainsi qu’un contact avec le service social de la Maison d’accueil leur sont offerts.</a:t>
            </a:r>
          </a:p>
          <a:p>
            <a:pPr marL="285750" indent="-285750">
              <a:buFont typeface="Arial" panose="020B0604020202020204" pitchFamily="34" charset="0"/>
              <a:buChar char="•"/>
            </a:pPr>
            <a:r>
              <a:rPr lang="fr-BE" sz="1400" dirty="0"/>
              <a:t>Le centre de jour permet à ces mêmes personnes de trouver un refuge de jour, ainsi qu’une aide matérielle (cuisine, lessive, …) et psychologique (éducateurs et assistant social).</a:t>
            </a:r>
            <a:endParaRPr lang="fr-FR" dirty="0"/>
          </a:p>
        </p:txBody>
      </p:sp>
      <p:sp>
        <p:nvSpPr>
          <p:cNvPr id="5" name="Rectangle 4">
            <a:extLst>
              <a:ext uri="{FF2B5EF4-FFF2-40B4-BE49-F238E27FC236}">
                <a16:creationId xmlns:a16="http://schemas.microsoft.com/office/drawing/2014/main" id="{D651B23B-E52B-4CC6-AE1B-095D80013CAC}"/>
              </a:ext>
            </a:extLst>
          </p:cNvPr>
          <p:cNvSpPr/>
          <p:nvPr/>
        </p:nvSpPr>
        <p:spPr>
          <a:xfrm>
            <a:off x="6095999" y="3938233"/>
            <a:ext cx="5382567" cy="2677656"/>
          </a:xfrm>
          <a:prstGeom prst="rect">
            <a:avLst/>
          </a:prstGeom>
          <a:ln>
            <a:solidFill>
              <a:schemeClr val="tx2"/>
            </a:solidFill>
          </a:ln>
        </p:spPr>
        <p:txBody>
          <a:bodyPr wrap="square">
            <a:spAutoFit/>
          </a:bodyPr>
          <a:lstStyle/>
          <a:p>
            <a:r>
              <a:rPr lang="fr-BE" sz="1400" u="sng" dirty="0"/>
              <a:t>Les locaux à notre disposition</a:t>
            </a:r>
          </a:p>
          <a:p>
            <a:r>
              <a:rPr lang="fr-BE" sz="1400" dirty="0"/>
              <a:t>Ces trois services sont hébergés dans l’ancienne </a:t>
            </a:r>
          </a:p>
          <a:p>
            <a:r>
              <a:rPr lang="fr-BE" sz="1400" dirty="0"/>
              <a:t>« Ecole des bateliers » de Mont-sur-Marchienne.</a:t>
            </a:r>
          </a:p>
          <a:p>
            <a:endParaRPr lang="fr-BE" sz="1400" dirty="0"/>
          </a:p>
          <a:p>
            <a:pPr marL="285750" indent="-285750">
              <a:buFont typeface="Arial" panose="020B0604020202020204" pitchFamily="34" charset="0"/>
              <a:buChar char="•"/>
            </a:pPr>
            <a:r>
              <a:rPr lang="fr-BE" sz="1400" dirty="0"/>
              <a:t>La maison d’accueil dispose de surfaces importantes mais en logement semi-communautaire. </a:t>
            </a:r>
            <a:r>
              <a:rPr lang="fr-BE" sz="1400" u="sng" dirty="0"/>
              <a:t>Il ne nous est pas encore possible d’accueillir les familles dans des noyaux familiaux distincts</a:t>
            </a:r>
            <a:r>
              <a:rPr lang="fr-BE" sz="1400" dirty="0"/>
              <a:t>.</a:t>
            </a:r>
          </a:p>
          <a:p>
            <a:pPr marL="285750" indent="-285750">
              <a:buFont typeface="Arial" panose="020B0604020202020204" pitchFamily="34" charset="0"/>
              <a:buChar char="•"/>
            </a:pPr>
            <a:r>
              <a:rPr lang="fr-BE" sz="1400" dirty="0"/>
              <a:t>L’abri de nuit est très petit et ne dispose de deux chambres dans lesquelles sont accueillies jusqu’à 12 personnes en hiver.</a:t>
            </a:r>
          </a:p>
          <a:p>
            <a:pPr marL="285750" indent="-285750">
              <a:buFont typeface="Arial" panose="020B0604020202020204" pitchFamily="34" charset="0"/>
              <a:buChar char="•"/>
            </a:pPr>
            <a:r>
              <a:rPr lang="fr-BE" sz="1400" dirty="0"/>
              <a:t>Le centre de jour dispose de deux locaux + une cuisine commune. Cette surface, acceptable au lancement de ce projet, devient trop réduite vu l’affluence de certains jours.</a:t>
            </a:r>
          </a:p>
        </p:txBody>
      </p:sp>
      <p:pic>
        <p:nvPicPr>
          <p:cNvPr id="11" name="Image 10">
            <a:extLst>
              <a:ext uri="{FF2B5EF4-FFF2-40B4-BE49-F238E27FC236}">
                <a16:creationId xmlns:a16="http://schemas.microsoft.com/office/drawing/2014/main" id="{98D0B4C7-D4F4-48CE-8E14-0B68854D4D45}"/>
              </a:ext>
            </a:extLst>
          </p:cNvPr>
          <p:cNvPicPr>
            <a:picLocks noChangeAspect="1"/>
          </p:cNvPicPr>
          <p:nvPr/>
        </p:nvPicPr>
        <p:blipFill rotWithShape="1">
          <a:blip r:embed="rId2">
            <a:extLst>
              <a:ext uri="{28A0092B-C50C-407E-A947-70E740481C1C}">
                <a14:useLocalDpi xmlns:a14="http://schemas.microsoft.com/office/drawing/2010/main" val="0"/>
              </a:ext>
            </a:extLst>
          </a:blip>
          <a:srcRect l="13931" r="16612"/>
          <a:stretch/>
        </p:blipFill>
        <p:spPr>
          <a:xfrm>
            <a:off x="281353" y="1818834"/>
            <a:ext cx="11197213" cy="1991069"/>
          </a:xfrm>
          <a:prstGeom prst="rect">
            <a:avLst/>
          </a:prstGeom>
        </p:spPr>
      </p:pic>
    </p:spTree>
    <p:extLst>
      <p:ext uri="{BB962C8B-B14F-4D97-AF65-F5344CB8AC3E}">
        <p14:creationId xmlns:p14="http://schemas.microsoft.com/office/powerpoint/2010/main" val="3584216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80554"/>
            <a:ext cx="3778180"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locaux existants</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1198327"/>
            <a:ext cx="11197213" cy="1200329"/>
          </a:xfrm>
          <a:prstGeom prst="rect">
            <a:avLst/>
          </a:prstGeom>
        </p:spPr>
        <p:txBody>
          <a:bodyPr wrap="square">
            <a:spAutoFit/>
          </a:bodyPr>
          <a:lstStyle/>
          <a:p>
            <a:r>
              <a:rPr lang="fr-BE" dirty="0"/>
              <a:t>Depuis l’accession à la propriété de ces </a:t>
            </a:r>
            <a:r>
              <a:rPr lang="fr-BE" dirty="0">
                <a:solidFill>
                  <a:schemeClr val="accent6">
                    <a:lumMod val="50000"/>
                  </a:schemeClr>
                </a:solidFill>
              </a:rPr>
              <a:t>locaux en  1993, le propriétaire </a:t>
            </a:r>
            <a:r>
              <a:rPr lang="fr-BE" dirty="0"/>
              <a:t>n’a eu cesse de les améliorer progressivement dans le double but :</a:t>
            </a:r>
          </a:p>
          <a:p>
            <a:pPr marL="742950" lvl="1" indent="-285750">
              <a:buFont typeface="Wingdings" panose="05000000000000000000" pitchFamily="2" charset="2"/>
              <a:buChar char="Ø"/>
            </a:pPr>
            <a:r>
              <a:rPr lang="fr-BE" dirty="0"/>
              <a:t>Sécuriser les lieux et les rendre conformes à leur usage (sécurité incendie, isolation, …)</a:t>
            </a:r>
          </a:p>
          <a:p>
            <a:pPr marL="742950" lvl="1" indent="-285750">
              <a:buFont typeface="Wingdings" panose="05000000000000000000" pitchFamily="2" charset="2"/>
              <a:buChar char="Ø"/>
            </a:pPr>
            <a:r>
              <a:rPr lang="fr-BE" dirty="0"/>
              <a:t>Améliorer autant que possible le confort des hébergés et des travailleurs sociaux.</a:t>
            </a:r>
          </a:p>
        </p:txBody>
      </p:sp>
      <p:sp>
        <p:nvSpPr>
          <p:cNvPr id="5" name="Rectangle 4">
            <a:extLst>
              <a:ext uri="{FF2B5EF4-FFF2-40B4-BE49-F238E27FC236}">
                <a16:creationId xmlns:a16="http://schemas.microsoft.com/office/drawing/2014/main" id="{D651B23B-E52B-4CC6-AE1B-095D80013CAC}"/>
              </a:ext>
            </a:extLst>
          </p:cNvPr>
          <p:cNvSpPr/>
          <p:nvPr/>
        </p:nvSpPr>
        <p:spPr>
          <a:xfrm>
            <a:off x="356396" y="2621513"/>
            <a:ext cx="3269062" cy="830997"/>
          </a:xfrm>
          <a:prstGeom prst="rect">
            <a:avLst/>
          </a:prstGeom>
          <a:ln>
            <a:solidFill>
              <a:schemeClr val="tx2"/>
            </a:solidFill>
          </a:ln>
        </p:spPr>
        <p:txBody>
          <a:bodyPr wrap="square">
            <a:spAutoFit/>
          </a:bodyPr>
          <a:lstStyle/>
          <a:p>
            <a:r>
              <a:rPr lang="fr-BE" sz="1600" dirty="0"/>
              <a:t>Les critères de confort, de sécurité et de respect des personnes n’est plus le même en 2020 qu’il y a 25 ans.</a:t>
            </a:r>
          </a:p>
        </p:txBody>
      </p:sp>
      <p:sp>
        <p:nvSpPr>
          <p:cNvPr id="6" name="Rectangle 5">
            <a:extLst>
              <a:ext uri="{FF2B5EF4-FFF2-40B4-BE49-F238E27FC236}">
                <a16:creationId xmlns:a16="http://schemas.microsoft.com/office/drawing/2014/main" id="{76CB68A8-5EAB-41B9-A7B3-719A052E4BAF}"/>
              </a:ext>
            </a:extLst>
          </p:cNvPr>
          <p:cNvSpPr/>
          <p:nvPr/>
        </p:nvSpPr>
        <p:spPr>
          <a:xfrm>
            <a:off x="3758084" y="2566519"/>
            <a:ext cx="8077520" cy="3785652"/>
          </a:xfrm>
          <a:prstGeom prst="rect">
            <a:avLst/>
          </a:prstGeom>
        </p:spPr>
        <p:txBody>
          <a:bodyPr wrap="square">
            <a:spAutoFit/>
          </a:bodyPr>
          <a:lstStyle/>
          <a:p>
            <a:pPr marL="285750" indent="-285750">
              <a:buFont typeface="Wingdings" panose="05000000000000000000" pitchFamily="2" charset="2"/>
              <a:buChar char="v"/>
            </a:pPr>
            <a:r>
              <a:rPr lang="fr-BE" sz="1600" dirty="0"/>
              <a:t>Pour la maison d’accueil, </a:t>
            </a:r>
            <a:r>
              <a:rPr lang="fr-BE" sz="1600" b="1" dirty="0"/>
              <a:t>nous souhaitons renforcer le caractère familial de l’accueil</a:t>
            </a:r>
            <a:r>
              <a:rPr lang="fr-BE" sz="1600" dirty="0"/>
              <a:t>.</a:t>
            </a:r>
          </a:p>
          <a:p>
            <a:pPr marL="742950" lvl="1" indent="-285750">
              <a:buFont typeface="Wingdings" panose="05000000000000000000" pitchFamily="2" charset="2"/>
              <a:buChar char="ü"/>
            </a:pPr>
            <a:r>
              <a:rPr lang="fr-BE" sz="1600" dirty="0"/>
              <a:t>Offrir aux familles un hébergement cohérent (séjour, cuisine, chambre(s) et salle de bain) afin qu’ils puissent « </a:t>
            </a:r>
            <a:r>
              <a:rPr lang="fr-BE" sz="1600" b="1" dirty="0"/>
              <a:t>vivre une vraie vie de famille </a:t>
            </a:r>
            <a:r>
              <a:rPr lang="fr-BE" sz="1600" dirty="0"/>
              <a:t>» et non une parenthèse institutionnelle semi-communautaire.</a:t>
            </a:r>
          </a:p>
          <a:p>
            <a:pPr marL="742950" lvl="1" indent="-285750">
              <a:buFont typeface="Wingdings" panose="05000000000000000000" pitchFamily="2" charset="2"/>
              <a:buChar char="ü"/>
            </a:pPr>
            <a:r>
              <a:rPr lang="fr-BE" sz="1600" dirty="0"/>
              <a:t>Donner aux travailleurs sociaux le moyen d’améliorer l’aide qu’ils apportent aux hébergés par l’éducation à l’usage des lieux et à leur respect, condition essentielle à leur retour en autonomie.</a:t>
            </a:r>
          </a:p>
          <a:p>
            <a:pPr marL="285750" indent="-285750">
              <a:buFont typeface="Wingdings" panose="05000000000000000000" pitchFamily="2" charset="2"/>
              <a:buChar char="ü"/>
            </a:pPr>
            <a:endParaRPr lang="fr-BE" sz="1600" dirty="0"/>
          </a:p>
          <a:p>
            <a:pPr marL="285750" indent="-285750">
              <a:buFont typeface="Wingdings" panose="05000000000000000000" pitchFamily="2" charset="2"/>
              <a:buChar char="v"/>
            </a:pPr>
            <a:r>
              <a:rPr lang="fr-BE" sz="1600" dirty="0"/>
              <a:t>Pour l’abri de nuit, nous recherchons surtout un meilleur respect des personnes accueillies :</a:t>
            </a:r>
          </a:p>
          <a:p>
            <a:pPr marL="742950" lvl="1" indent="-285750">
              <a:buFont typeface="Wingdings" panose="05000000000000000000" pitchFamily="2" charset="2"/>
              <a:buChar char="ü"/>
            </a:pPr>
            <a:r>
              <a:rPr lang="fr-BE" sz="1600" dirty="0"/>
              <a:t>En individualisant plus les lieux de couchage</a:t>
            </a:r>
          </a:p>
          <a:p>
            <a:pPr marL="742950" lvl="1" indent="-285750">
              <a:buFont typeface="Wingdings" panose="05000000000000000000" pitchFamily="2" charset="2"/>
              <a:buChar char="ü"/>
            </a:pPr>
            <a:r>
              <a:rPr lang="fr-BE" sz="1600" dirty="0"/>
              <a:t>En permettant le regroupement familial des familles accueillies en abri de nuit.</a:t>
            </a:r>
          </a:p>
          <a:p>
            <a:pPr marL="742950" lvl="1" indent="-285750">
              <a:buFont typeface="Wingdings" panose="05000000000000000000" pitchFamily="2" charset="2"/>
              <a:buChar char="ü"/>
            </a:pPr>
            <a:endParaRPr lang="fr-BE" sz="1600" dirty="0"/>
          </a:p>
          <a:p>
            <a:pPr marL="285750" indent="-285750">
              <a:buFont typeface="Wingdings" panose="05000000000000000000" pitchFamily="2" charset="2"/>
              <a:buChar char="v"/>
            </a:pPr>
            <a:r>
              <a:rPr lang="fr-BE" sz="1600" dirty="0"/>
              <a:t>Pour le centre de jour, nous souhaitons :</a:t>
            </a:r>
          </a:p>
          <a:p>
            <a:pPr marL="742950" lvl="1" indent="-285750">
              <a:buFont typeface="Wingdings" panose="05000000000000000000" pitchFamily="2" charset="2"/>
              <a:buChar char="ü"/>
            </a:pPr>
            <a:r>
              <a:rPr lang="fr-BE" sz="1600" dirty="0"/>
              <a:t>Pérenniser ce tout nouveau service dont la population accueillie ne cesse de croître.</a:t>
            </a:r>
          </a:p>
          <a:p>
            <a:pPr marL="742950" lvl="1" indent="-285750">
              <a:buFont typeface="Wingdings" panose="05000000000000000000" pitchFamily="2" charset="2"/>
              <a:buChar char="ü"/>
            </a:pPr>
            <a:r>
              <a:rPr lang="fr-BE" sz="1600" dirty="0"/>
              <a:t>Renforcer la qualité de l’accueil et de l’aide ponctuelle apportée aux personnes.</a:t>
            </a:r>
          </a:p>
        </p:txBody>
      </p:sp>
      <p:pic>
        <p:nvPicPr>
          <p:cNvPr id="8" name="Image 7">
            <a:extLst>
              <a:ext uri="{FF2B5EF4-FFF2-40B4-BE49-F238E27FC236}">
                <a16:creationId xmlns:a16="http://schemas.microsoft.com/office/drawing/2014/main" id="{680EC6DF-C872-4E9D-AB8E-7E138AB7C5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6396" y="3994030"/>
            <a:ext cx="3300394" cy="2217275"/>
          </a:xfrm>
          <a:prstGeom prst="rect">
            <a:avLst/>
          </a:prstGeom>
        </p:spPr>
      </p:pic>
    </p:spTree>
    <p:extLst>
      <p:ext uri="{BB962C8B-B14F-4D97-AF65-F5344CB8AC3E}">
        <p14:creationId xmlns:p14="http://schemas.microsoft.com/office/powerpoint/2010/main" val="1473032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DBFA6B-009B-444C-88C4-9571CB14DC4C}"/>
              </a:ext>
            </a:extLst>
          </p:cNvPr>
          <p:cNvSpPr/>
          <p:nvPr/>
        </p:nvSpPr>
        <p:spPr>
          <a:xfrm>
            <a:off x="281353" y="4035696"/>
            <a:ext cx="3269062" cy="244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Image</a:t>
            </a:r>
          </a:p>
        </p:txBody>
      </p:sp>
      <p:pic>
        <p:nvPicPr>
          <p:cNvPr id="6" name="Image 5">
            <a:extLst>
              <a:ext uri="{FF2B5EF4-FFF2-40B4-BE49-F238E27FC236}">
                <a16:creationId xmlns:a16="http://schemas.microsoft.com/office/drawing/2014/main" id="{8445AF02-03EE-4FBF-B33B-68F39319276C}"/>
              </a:ext>
            </a:extLst>
          </p:cNvPr>
          <p:cNvPicPr>
            <a:picLocks noChangeAspect="1"/>
          </p:cNvPicPr>
          <p:nvPr/>
        </p:nvPicPr>
        <p:blipFill rotWithShape="1">
          <a:blip r:embed="rId2">
            <a:extLst>
              <a:ext uri="{28A0092B-C50C-407E-A947-70E740481C1C}">
                <a14:useLocalDpi xmlns:a14="http://schemas.microsoft.com/office/drawing/2010/main" val="0"/>
              </a:ext>
            </a:extLst>
          </a:blip>
          <a:srcRect t="11030" b="14340"/>
          <a:stretch/>
        </p:blipFill>
        <p:spPr>
          <a:xfrm rot="5400000">
            <a:off x="8678602" y="1852075"/>
            <a:ext cx="3620412" cy="2026419"/>
          </a:xfrm>
          <a:prstGeom prst="rect">
            <a:avLst/>
          </a:prstGeom>
        </p:spPr>
      </p:pic>
      <p:pic>
        <p:nvPicPr>
          <p:cNvPr id="17" name="Image 16">
            <a:extLst>
              <a:ext uri="{FF2B5EF4-FFF2-40B4-BE49-F238E27FC236}">
                <a16:creationId xmlns:a16="http://schemas.microsoft.com/office/drawing/2014/main" id="{DEE6749E-A0BD-450D-B67B-C9A6A0990C1C}"/>
              </a:ext>
            </a:extLst>
          </p:cNvPr>
          <p:cNvPicPr>
            <a:picLocks noChangeAspect="1"/>
          </p:cNvPicPr>
          <p:nvPr/>
        </p:nvPicPr>
        <p:blipFill rotWithShape="1">
          <a:blip r:embed="rId3">
            <a:extLst>
              <a:ext uri="{28A0092B-C50C-407E-A947-70E740481C1C}">
                <a14:useLocalDpi xmlns:a14="http://schemas.microsoft.com/office/drawing/2010/main" val="0"/>
              </a:ext>
            </a:extLst>
          </a:blip>
          <a:srcRect l="11848" r="14383"/>
          <a:stretch/>
        </p:blipFill>
        <p:spPr>
          <a:xfrm rot="4440000">
            <a:off x="702993" y="864943"/>
            <a:ext cx="2793261" cy="2839298"/>
          </a:xfrm>
          <a:prstGeom prst="rect">
            <a:avLst/>
          </a:prstGeom>
        </p:spPr>
      </p:pic>
      <p:pic>
        <p:nvPicPr>
          <p:cNvPr id="15" name="Image 14">
            <a:extLst>
              <a:ext uri="{FF2B5EF4-FFF2-40B4-BE49-F238E27FC236}">
                <a16:creationId xmlns:a16="http://schemas.microsoft.com/office/drawing/2014/main" id="{0FA758B6-3313-488A-BD98-4187B6681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53" y="3819297"/>
            <a:ext cx="3544198" cy="2658149"/>
          </a:xfrm>
          <a:prstGeom prst="rect">
            <a:avLst/>
          </a:prstGeom>
        </p:spPr>
      </p:pic>
      <p:pic>
        <p:nvPicPr>
          <p:cNvPr id="4" name="Image 3">
            <a:extLst>
              <a:ext uri="{FF2B5EF4-FFF2-40B4-BE49-F238E27FC236}">
                <a16:creationId xmlns:a16="http://schemas.microsoft.com/office/drawing/2014/main" id="{C06FD1E3-BE46-4643-A5C5-70A423258BBC}"/>
              </a:ext>
            </a:extLst>
          </p:cNvPr>
          <p:cNvPicPr>
            <a:picLocks noChangeAspect="1"/>
          </p:cNvPicPr>
          <p:nvPr/>
        </p:nvPicPr>
        <p:blipFill rotWithShape="1">
          <a:blip r:embed="rId5">
            <a:extLst>
              <a:ext uri="{28A0092B-C50C-407E-A947-70E740481C1C}">
                <a14:useLocalDpi xmlns:a14="http://schemas.microsoft.com/office/drawing/2010/main" val="0"/>
              </a:ext>
            </a:extLst>
          </a:blip>
          <a:srcRect b="9261"/>
          <a:stretch/>
        </p:blipFill>
        <p:spPr>
          <a:xfrm>
            <a:off x="3951398" y="1055078"/>
            <a:ext cx="5319884" cy="3620412"/>
          </a:xfrm>
          <a:prstGeom prst="rect">
            <a:avLst/>
          </a:prstGeom>
        </p:spPr>
      </p:pic>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locaux existants – Reportage photo</a:t>
            </a:r>
          </a:p>
        </p:txBody>
      </p:sp>
      <p:pic>
        <p:nvPicPr>
          <p:cNvPr id="19" name="Image 18">
            <a:extLst>
              <a:ext uri="{FF2B5EF4-FFF2-40B4-BE49-F238E27FC236}">
                <a16:creationId xmlns:a16="http://schemas.microsoft.com/office/drawing/2014/main" id="{FF8A0356-7A09-42E9-BA20-A1A9B00C88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5596" y="4957630"/>
            <a:ext cx="2026421" cy="1519815"/>
          </a:xfrm>
          <a:prstGeom prst="rect">
            <a:avLst/>
          </a:prstGeom>
        </p:spPr>
      </p:pic>
      <p:pic>
        <p:nvPicPr>
          <p:cNvPr id="20" name="Image 19">
            <a:extLst>
              <a:ext uri="{FF2B5EF4-FFF2-40B4-BE49-F238E27FC236}">
                <a16:creationId xmlns:a16="http://schemas.microsoft.com/office/drawing/2014/main" id="{C4B4A95B-CED9-4329-80ED-74CC183F3700}"/>
              </a:ext>
            </a:extLst>
          </p:cNvPr>
          <p:cNvPicPr>
            <a:picLocks noChangeAspect="1"/>
          </p:cNvPicPr>
          <p:nvPr/>
        </p:nvPicPr>
        <p:blipFill rotWithShape="1">
          <a:blip r:embed="rId7">
            <a:extLst>
              <a:ext uri="{28A0092B-C50C-407E-A947-70E740481C1C}">
                <a14:useLocalDpi xmlns:a14="http://schemas.microsoft.com/office/drawing/2010/main" val="0"/>
              </a:ext>
            </a:extLst>
          </a:blip>
          <a:srcRect l="7700" t="22217" b="18017"/>
          <a:stretch/>
        </p:blipFill>
        <p:spPr>
          <a:xfrm>
            <a:off x="6096000" y="4924255"/>
            <a:ext cx="3175282" cy="1542066"/>
          </a:xfrm>
          <a:prstGeom prst="rect">
            <a:avLst/>
          </a:prstGeom>
        </p:spPr>
      </p:pic>
      <p:pic>
        <p:nvPicPr>
          <p:cNvPr id="21" name="Image 20">
            <a:extLst>
              <a:ext uri="{FF2B5EF4-FFF2-40B4-BE49-F238E27FC236}">
                <a16:creationId xmlns:a16="http://schemas.microsoft.com/office/drawing/2014/main" id="{D1F053FB-B054-45FC-8296-714BDC4D666B}"/>
              </a:ext>
            </a:extLst>
          </p:cNvPr>
          <p:cNvPicPr>
            <a:picLocks noChangeAspect="1"/>
          </p:cNvPicPr>
          <p:nvPr/>
        </p:nvPicPr>
        <p:blipFill rotWithShape="1">
          <a:blip r:embed="rId8">
            <a:extLst>
              <a:ext uri="{28A0092B-C50C-407E-A947-70E740481C1C}">
                <a14:useLocalDpi xmlns:a14="http://schemas.microsoft.com/office/drawing/2010/main" val="0"/>
              </a:ext>
            </a:extLst>
          </a:blip>
          <a:srcRect r="4251"/>
          <a:stretch/>
        </p:blipFill>
        <p:spPr>
          <a:xfrm>
            <a:off x="3951399" y="4935380"/>
            <a:ext cx="1940288" cy="1519816"/>
          </a:xfrm>
          <a:prstGeom prst="rect">
            <a:avLst/>
          </a:prstGeom>
        </p:spPr>
      </p:pic>
    </p:spTree>
    <p:extLst>
      <p:ext uri="{BB962C8B-B14F-4D97-AF65-F5344CB8AC3E}">
        <p14:creationId xmlns:p14="http://schemas.microsoft.com/office/powerpoint/2010/main" val="46481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06FD1E3-BE46-4643-A5C5-70A423258BBC}"/>
              </a:ext>
            </a:extLst>
          </p:cNvPr>
          <p:cNvPicPr>
            <a:picLocks noChangeAspect="1"/>
          </p:cNvPicPr>
          <p:nvPr/>
        </p:nvPicPr>
        <p:blipFill>
          <a:blip r:embed="rId2">
            <a:extLst>
              <a:ext uri="{28A0092B-C50C-407E-A947-70E740481C1C}">
                <a14:useLocalDpi xmlns:a14="http://schemas.microsoft.com/office/drawing/2010/main" val="0"/>
              </a:ext>
            </a:extLst>
          </a:blip>
          <a:srcRect l="8277" r="8277"/>
          <a:stretch/>
        </p:blipFill>
        <p:spPr>
          <a:xfrm>
            <a:off x="281353" y="2512942"/>
            <a:ext cx="4741757" cy="3226971"/>
          </a:xfrm>
          <a:prstGeom prst="rect">
            <a:avLst/>
          </a:prstGeom>
        </p:spPr>
      </p:pic>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locaux existants – Reportage photo</a:t>
            </a:r>
          </a:p>
        </p:txBody>
      </p:sp>
      <p:pic>
        <p:nvPicPr>
          <p:cNvPr id="20" name="Image 19">
            <a:extLst>
              <a:ext uri="{FF2B5EF4-FFF2-40B4-BE49-F238E27FC236}">
                <a16:creationId xmlns:a16="http://schemas.microsoft.com/office/drawing/2014/main" id="{C4B4A95B-CED9-4329-80ED-74CC183F3700}"/>
              </a:ext>
            </a:extLst>
          </p:cNvPr>
          <p:cNvPicPr>
            <a:picLocks noChangeAspect="1"/>
          </p:cNvPicPr>
          <p:nvPr/>
        </p:nvPicPr>
        <p:blipFill>
          <a:blip r:embed="rId3">
            <a:extLst>
              <a:ext uri="{28A0092B-C50C-407E-A947-70E740481C1C}">
                <a14:useLocalDpi xmlns:a14="http://schemas.microsoft.com/office/drawing/2010/main" val="0"/>
              </a:ext>
            </a:extLst>
          </a:blip>
          <a:srcRect t="6641" b="6641"/>
          <a:stretch/>
        </p:blipFill>
        <p:spPr>
          <a:xfrm>
            <a:off x="4334642" y="3882033"/>
            <a:ext cx="5800922" cy="2817200"/>
          </a:xfrm>
          <a:prstGeom prst="rect">
            <a:avLst/>
          </a:prstGeom>
        </p:spPr>
      </p:pic>
      <p:pic>
        <p:nvPicPr>
          <p:cNvPr id="6" name="Image 5">
            <a:extLst>
              <a:ext uri="{FF2B5EF4-FFF2-40B4-BE49-F238E27FC236}">
                <a16:creationId xmlns:a16="http://schemas.microsoft.com/office/drawing/2014/main" id="{8445AF02-03EE-4FBF-B33B-68F39319276C}"/>
              </a:ext>
            </a:extLst>
          </p:cNvPr>
          <p:cNvPicPr>
            <a:picLocks noChangeAspect="1"/>
          </p:cNvPicPr>
          <p:nvPr/>
        </p:nvPicPr>
        <p:blipFill>
          <a:blip r:embed="rId4">
            <a:extLst>
              <a:ext uri="{28A0092B-C50C-407E-A947-70E740481C1C}">
                <a14:useLocalDpi xmlns:a14="http://schemas.microsoft.com/office/drawing/2010/main" val="0"/>
              </a:ext>
            </a:extLst>
          </a:blip>
          <a:srcRect t="9727" b="9727"/>
          <a:stretch/>
        </p:blipFill>
        <p:spPr>
          <a:xfrm>
            <a:off x="7938262" y="2276137"/>
            <a:ext cx="4119423" cy="2305726"/>
          </a:xfrm>
          <a:prstGeom prst="rect">
            <a:avLst/>
          </a:prstGeom>
        </p:spPr>
      </p:pic>
      <p:grpSp>
        <p:nvGrpSpPr>
          <p:cNvPr id="5" name="Groupe 4">
            <a:extLst>
              <a:ext uri="{FF2B5EF4-FFF2-40B4-BE49-F238E27FC236}">
                <a16:creationId xmlns:a16="http://schemas.microsoft.com/office/drawing/2014/main" id="{5825FDA8-DF14-4CD2-A8C3-9AB56566D0F8}"/>
              </a:ext>
            </a:extLst>
          </p:cNvPr>
          <p:cNvGrpSpPr/>
          <p:nvPr/>
        </p:nvGrpSpPr>
        <p:grpSpPr>
          <a:xfrm>
            <a:off x="6090578" y="753278"/>
            <a:ext cx="3544198" cy="2022770"/>
            <a:chOff x="6090578" y="753278"/>
            <a:chExt cx="3544198" cy="2022770"/>
          </a:xfrm>
        </p:grpSpPr>
        <p:pic>
          <p:nvPicPr>
            <p:cNvPr id="15" name="Image 14">
              <a:extLst>
                <a:ext uri="{FF2B5EF4-FFF2-40B4-BE49-F238E27FC236}">
                  <a16:creationId xmlns:a16="http://schemas.microsoft.com/office/drawing/2014/main" id="{0FA758B6-3313-488A-BD98-4187B66811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485470">
              <a:off x="6090578" y="753278"/>
              <a:ext cx="3544198" cy="2022770"/>
            </a:xfrm>
            <a:prstGeom prst="rect">
              <a:avLst/>
            </a:prstGeom>
          </p:spPr>
        </p:pic>
        <p:sp>
          <p:nvSpPr>
            <p:cNvPr id="11" name="Ellipse 10">
              <a:extLst>
                <a:ext uri="{FF2B5EF4-FFF2-40B4-BE49-F238E27FC236}">
                  <a16:creationId xmlns:a16="http://schemas.microsoft.com/office/drawing/2014/main" id="{A6D650CC-EF49-4AB2-B525-374BC48C4D63}"/>
                </a:ext>
              </a:extLst>
            </p:cNvPr>
            <p:cNvSpPr/>
            <p:nvPr/>
          </p:nvSpPr>
          <p:spPr>
            <a:xfrm rot="20144182">
              <a:off x="7459921" y="1741313"/>
              <a:ext cx="259529" cy="119753"/>
            </a:xfrm>
            <a:prstGeom prst="ellipse">
              <a:avLst/>
            </a:prstGeom>
            <a:solidFill>
              <a:srgbClr val="7B5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ZoneTexte 12">
            <a:extLst>
              <a:ext uri="{FF2B5EF4-FFF2-40B4-BE49-F238E27FC236}">
                <a16:creationId xmlns:a16="http://schemas.microsoft.com/office/drawing/2014/main" id="{C23EDED6-0C9F-4132-9387-9D25780C800A}"/>
              </a:ext>
            </a:extLst>
          </p:cNvPr>
          <p:cNvSpPr txBox="1"/>
          <p:nvPr/>
        </p:nvSpPr>
        <p:spPr>
          <a:xfrm>
            <a:off x="219032" y="888983"/>
            <a:ext cx="6094562" cy="1477328"/>
          </a:xfrm>
          <a:prstGeom prst="rect">
            <a:avLst/>
          </a:prstGeom>
          <a:noFill/>
        </p:spPr>
        <p:txBody>
          <a:bodyPr wrap="square">
            <a:spAutoFit/>
          </a:bodyPr>
          <a:lstStyle/>
          <a:p>
            <a:r>
              <a:rPr lang="fr-BE" sz="1800" b="1" dirty="0"/>
              <a:t>A l’abri de nuit</a:t>
            </a:r>
            <a:r>
              <a:rPr lang="fr-BE" sz="1800" dirty="0"/>
              <a:t>, l’accueil des personnes est professionnel et chaleureux.</a:t>
            </a:r>
          </a:p>
          <a:p>
            <a:r>
              <a:rPr lang="fr-BE" dirty="0"/>
              <a:t>Mais les locaux ne nous permettent pas d’offrir un minimum d’intimité à chacun, d’autant que le public accueilli est très divers et comprend de nombreux d’enfants. </a:t>
            </a:r>
            <a:endParaRPr lang="fr-FR" dirty="0"/>
          </a:p>
        </p:txBody>
      </p:sp>
    </p:spTree>
    <p:extLst>
      <p:ext uri="{BB962C8B-B14F-4D97-AF65-F5344CB8AC3E}">
        <p14:creationId xmlns:p14="http://schemas.microsoft.com/office/powerpoint/2010/main" val="3994628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F1ACE90B-31B2-4951-9653-0083CDFA0A7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0277062">
            <a:off x="551417" y="831020"/>
            <a:ext cx="1513164" cy="2017325"/>
          </a:xfrm>
          <a:prstGeom prst="rect">
            <a:avLst/>
          </a:prstGeom>
          <a:effectLst>
            <a:outerShdw blurRad="50800" dist="63500" dir="2700000" algn="tl" rotWithShape="0">
              <a:schemeClr val="tx1">
                <a:lumMod val="85000"/>
                <a:lumOff val="15000"/>
                <a:alpha val="75000"/>
              </a:schemeClr>
            </a:outerShdw>
          </a:effectLst>
        </p:spPr>
      </p:pic>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L’avis des travailleurs au sein de l’asbl</a:t>
            </a:r>
          </a:p>
        </p:txBody>
      </p:sp>
      <p:sp>
        <p:nvSpPr>
          <p:cNvPr id="7" name="ZoneTexte 6">
            <a:extLst>
              <a:ext uri="{FF2B5EF4-FFF2-40B4-BE49-F238E27FC236}">
                <a16:creationId xmlns:a16="http://schemas.microsoft.com/office/drawing/2014/main" id="{D60C6D81-F77B-4119-AB81-3E054707400A}"/>
              </a:ext>
            </a:extLst>
          </p:cNvPr>
          <p:cNvSpPr txBox="1"/>
          <p:nvPr/>
        </p:nvSpPr>
        <p:spPr>
          <a:xfrm>
            <a:off x="2092920" y="1465773"/>
            <a:ext cx="4099898" cy="5078313"/>
          </a:xfrm>
          <a:prstGeom prst="rect">
            <a:avLst/>
          </a:prstGeom>
          <a:solidFill>
            <a:schemeClr val="bg1">
              <a:lumMod val="95000"/>
            </a:schemeClr>
          </a:solidFill>
          <a:ln>
            <a:solidFill>
              <a:schemeClr val="accent1"/>
            </a:solidFill>
          </a:ln>
        </p:spPr>
        <p:txBody>
          <a:bodyPr wrap="square" rtlCol="0">
            <a:spAutoFit/>
          </a:bodyPr>
          <a:lstStyle/>
          <a:p>
            <a:r>
              <a:rPr lang="fr-FR" sz="1200" b="1" i="1" u="sng" dirty="0">
                <a:effectLst/>
                <a:latin typeface="Calibri" panose="020F0502020204030204" pitchFamily="34" charset="0"/>
                <a:ea typeface="Calibri" panose="020F0502020204030204" pitchFamily="34" charset="0"/>
              </a:rPr>
              <a:t>Nos motivations à travailler en Maison d’Accueil</a:t>
            </a:r>
            <a:endParaRPr lang="fr-FR" sz="1200" i="1" dirty="0">
              <a:effectLst/>
              <a:latin typeface="Calibri" panose="020F0502020204030204" pitchFamily="34" charset="0"/>
              <a:ea typeface="Calibri" panose="020F0502020204030204" pitchFamily="34" charset="0"/>
            </a:endParaRPr>
          </a:p>
          <a:p>
            <a:r>
              <a:rPr lang="fr-FR" sz="1200" i="1" dirty="0">
                <a:effectLst/>
                <a:latin typeface="Calibri" panose="020F0502020204030204" pitchFamily="34" charset="0"/>
                <a:ea typeface="Calibri" panose="020F0502020204030204" pitchFamily="34" charset="0"/>
              </a:rPr>
              <a:t> </a:t>
            </a: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Accompagner les familles à travers leurs diverses demandes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Entretenir une relation de confiance au travers des entretiens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Inclure les familles dans la vie communautaire (ramassage de déchets, nettoyage des locaux, bricolages, organisation de fêtes,…), ce qui permet de nouer une relation et leur donner des bagages pour leur futur</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Travailler en équipe, de façon soudée et en synergie avec le réseau qui nous entoure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Créer des partenariats avec l’extérieur pour les aider au mieux (Aldi, Banque Alimentaire, dons de tiers,…)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Voir l’évolution des familles accueillies de leur entrée à leur sortie de Maison d’Accueil grâce aux outils que nous leur fournissons et donc aller vers une autonomie plus grande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Avoir un dialogue sans jugements aussi bien avec les familles et les collègues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Chaque journée est différente, pas de journées monotones. Nous devons faire face à des challenges, il y a toujours quelque chose à faire, de différent.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Ce que nous mettons en place est toujours pour aider et accompagner au mieux les familles </a:t>
            </a:r>
            <a:endParaRPr lang="fr-FR" sz="1200" i="1"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i="1" dirty="0">
                <a:effectLst/>
                <a:latin typeface="Calibri" panose="020F0502020204030204" pitchFamily="34" charset="0"/>
                <a:ea typeface="Times New Roman" panose="02020603050405020304" pitchFamily="18" charset="0"/>
              </a:rPr>
              <a:t>L’accompagnement par l’équipe pluridisciplinaire apporte un soutien intensif et permet aux familles de rebondir </a:t>
            </a:r>
            <a:endParaRPr lang="fr-FR" sz="1200" i="1" dirty="0">
              <a:effectLst/>
              <a:latin typeface="Calibri" panose="020F0502020204030204" pitchFamily="34" charset="0"/>
              <a:ea typeface="Calibri" panose="020F0502020204030204" pitchFamily="34" charset="0"/>
            </a:endParaRPr>
          </a:p>
        </p:txBody>
      </p:sp>
      <p:sp>
        <p:nvSpPr>
          <p:cNvPr id="14" name="ZoneTexte 13">
            <a:extLst>
              <a:ext uri="{FF2B5EF4-FFF2-40B4-BE49-F238E27FC236}">
                <a16:creationId xmlns:a16="http://schemas.microsoft.com/office/drawing/2014/main" id="{86D54C49-A192-4741-A743-94D0F2792846}"/>
              </a:ext>
            </a:extLst>
          </p:cNvPr>
          <p:cNvSpPr txBox="1"/>
          <p:nvPr/>
        </p:nvSpPr>
        <p:spPr>
          <a:xfrm>
            <a:off x="6505113" y="2204436"/>
            <a:ext cx="5178547" cy="4339650"/>
          </a:xfrm>
          <a:prstGeom prst="rect">
            <a:avLst/>
          </a:prstGeom>
          <a:solidFill>
            <a:schemeClr val="bg1">
              <a:lumMod val="95000"/>
            </a:schemeClr>
          </a:solidFill>
          <a:ln>
            <a:solidFill>
              <a:schemeClr val="accent1"/>
            </a:solidFill>
          </a:ln>
        </p:spPr>
        <p:txBody>
          <a:bodyPr wrap="square" rtlCol="0">
            <a:spAutoFit/>
          </a:bodyPr>
          <a:lstStyle/>
          <a:p>
            <a:r>
              <a:rPr lang="fr-FR" sz="1200" b="1" u="sng" dirty="0">
                <a:effectLst/>
                <a:latin typeface="Calibri" panose="020F0502020204030204" pitchFamily="34" charset="0"/>
                <a:ea typeface="Calibri" panose="020F0502020204030204" pitchFamily="34" charset="0"/>
              </a:rPr>
              <a:t>Après travaux, points positifs pour </a:t>
            </a:r>
          </a:p>
          <a:p>
            <a:r>
              <a:rPr lang="fr-FR" sz="1200" b="1" u="sng" dirty="0">
                <a:effectLst/>
                <a:latin typeface="Calibri" panose="020F0502020204030204" pitchFamily="34" charset="0"/>
                <a:ea typeface="Calibri" panose="020F0502020204030204" pitchFamily="34" charset="0"/>
              </a:rPr>
              <a:t>le travail d’éducateurs dans la Maison d’Accueil </a:t>
            </a:r>
            <a:endParaRPr lang="fr-FR" sz="1200" dirty="0">
              <a:effectLst/>
              <a:latin typeface="Calibri" panose="020F0502020204030204" pitchFamily="34" charset="0"/>
              <a:ea typeface="Calibri" panose="020F0502020204030204" pitchFamily="34" charset="0"/>
            </a:endParaRPr>
          </a:p>
          <a:p>
            <a:r>
              <a:rPr lang="fr-FR" sz="1200" b="1" u="none" strike="noStrike"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Toute l’équipe sera recentrée au même endroit donc une meilleure gestion et une meilleure cohérence ainsi qu’une communication plus fluide</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Eventuel agrandissement de l’équipe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Agrandir la capacité d’accueil des familles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Accueil plus propice pour les familles nombreuses qui expriment plus souvent leurs difficultés à trouver un logement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Rafraîchissement des locaux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Avoir une entrée commune pour une meilleure visibilité sur les entrées et les sorties ; surtout pour les personnes venant de l’extérieur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Par le biais de cette entrée commune, cela peut favoriser le sentiment de sécurité (nous pensons aux femmes victimes de violences conjugales qui éprouvent souvent un sentiment d’insécurité à leur arrivée)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Favoriser le cocon familial grâce à l’organisation des logements par familles, ce qui permettrait aux familles de se recentrer sur elle-même, sur leurs projets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Mise en place de différentes zones propices à différents services ce qui permettrait de garder le cercle familial lors d’activités par exemple et de ne pas être exposés aux yeux de tous </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Le fait d’avoir un espace de vie bien à eux va favoriser leur autonomie, ce qui sera bénéfique pour leur futur, dans leur logement </a:t>
            </a:r>
            <a:endParaRPr lang="fr-FR" sz="1200" dirty="0">
              <a:effectLst/>
              <a:latin typeface="Calibri" panose="020F0502020204030204" pitchFamily="34" charset="0"/>
              <a:ea typeface="Calibri" panose="020F0502020204030204" pitchFamily="34" charset="0"/>
            </a:endParaRPr>
          </a:p>
        </p:txBody>
      </p:sp>
      <p:pic>
        <p:nvPicPr>
          <p:cNvPr id="25" name="Image 24">
            <a:extLst>
              <a:ext uri="{FF2B5EF4-FFF2-40B4-BE49-F238E27FC236}">
                <a16:creationId xmlns:a16="http://schemas.microsoft.com/office/drawing/2014/main" id="{783FEC6D-811C-4761-AB1C-9F96405315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15804" y="280171"/>
            <a:ext cx="1985557" cy="2351552"/>
          </a:xfrm>
          <a:prstGeom prst="rect">
            <a:avLst/>
          </a:prstGeom>
          <a:effectLst>
            <a:outerShdw blurRad="50800" dist="63500" dir="2700000" algn="tl" rotWithShape="0">
              <a:schemeClr val="tx1">
                <a:lumMod val="85000"/>
                <a:lumOff val="15000"/>
                <a:alpha val="75000"/>
              </a:schemeClr>
            </a:outerShdw>
          </a:effectLst>
        </p:spPr>
      </p:pic>
      <p:pic>
        <p:nvPicPr>
          <p:cNvPr id="13" name="Image 12">
            <a:extLst>
              <a:ext uri="{FF2B5EF4-FFF2-40B4-BE49-F238E27FC236}">
                <a16:creationId xmlns:a16="http://schemas.microsoft.com/office/drawing/2014/main" id="{3339ED3E-445D-49BC-B8D1-EEEA67DB4D5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5113" y="710654"/>
            <a:ext cx="1873778" cy="1405155"/>
          </a:xfrm>
          <a:prstGeom prst="rect">
            <a:avLst/>
          </a:prstGeom>
          <a:effectLst>
            <a:outerShdw blurRad="50800" dist="63500" dir="2700000" algn="tl" rotWithShape="0">
              <a:schemeClr val="tx1">
                <a:lumMod val="85000"/>
                <a:lumOff val="15000"/>
                <a:alpha val="75000"/>
              </a:schemeClr>
            </a:outerShdw>
          </a:effectLst>
        </p:spPr>
      </p:pic>
      <p:sp>
        <p:nvSpPr>
          <p:cNvPr id="12" name="ZoneTexte 11">
            <a:extLst>
              <a:ext uri="{FF2B5EF4-FFF2-40B4-BE49-F238E27FC236}">
                <a16:creationId xmlns:a16="http://schemas.microsoft.com/office/drawing/2014/main" id="{B101857F-3C82-4D52-BDC3-CB7E81A2D9F7}"/>
              </a:ext>
            </a:extLst>
          </p:cNvPr>
          <p:cNvSpPr txBox="1"/>
          <p:nvPr/>
        </p:nvSpPr>
        <p:spPr>
          <a:xfrm>
            <a:off x="6387118" y="356653"/>
            <a:ext cx="4496883" cy="369332"/>
          </a:xfrm>
          <a:prstGeom prst="rect">
            <a:avLst/>
          </a:prstGeom>
          <a:solidFill>
            <a:schemeClr val="bg1">
              <a:alpha val="75000"/>
            </a:schemeClr>
          </a:solidFill>
        </p:spPr>
        <p:txBody>
          <a:bodyPr wrap="square">
            <a:spAutoFit/>
          </a:bodyPr>
          <a:lstStyle/>
          <a:p>
            <a:r>
              <a:rPr lang="fr-FR" sz="1800" dirty="0">
                <a:latin typeface="Arial Rounded MT Bold" panose="020F0704030504030204" pitchFamily="34" charset="0"/>
              </a:rPr>
              <a:t>Maison d’accueil </a:t>
            </a:r>
            <a:r>
              <a:rPr lang="fr-FR" sz="1400" dirty="0">
                <a:latin typeface="Arial Rounded MT Bold" panose="020F0704030504030204" pitchFamily="34" charset="0"/>
              </a:rPr>
              <a:t>(Hébergement de familles)</a:t>
            </a:r>
            <a:endParaRPr lang="fr-FR" sz="1800" dirty="0">
              <a:latin typeface="Arial Rounded MT Bold" panose="020F0704030504030204" pitchFamily="34" charset="0"/>
            </a:endParaRPr>
          </a:p>
        </p:txBody>
      </p:sp>
      <p:grpSp>
        <p:nvGrpSpPr>
          <p:cNvPr id="31" name="Groupe 30">
            <a:extLst>
              <a:ext uri="{FF2B5EF4-FFF2-40B4-BE49-F238E27FC236}">
                <a16:creationId xmlns:a16="http://schemas.microsoft.com/office/drawing/2014/main" id="{7718EAE7-4BBC-4520-95DF-20631E742365}"/>
              </a:ext>
            </a:extLst>
          </p:cNvPr>
          <p:cNvGrpSpPr/>
          <p:nvPr/>
        </p:nvGrpSpPr>
        <p:grpSpPr>
          <a:xfrm>
            <a:off x="281353" y="4473752"/>
            <a:ext cx="1845045" cy="1384546"/>
            <a:chOff x="281353" y="4473752"/>
            <a:chExt cx="1845045" cy="1384546"/>
          </a:xfrm>
        </p:grpSpPr>
        <p:pic>
          <p:nvPicPr>
            <p:cNvPr id="22" name="Image 21">
              <a:extLst>
                <a:ext uri="{FF2B5EF4-FFF2-40B4-BE49-F238E27FC236}">
                  <a16:creationId xmlns:a16="http://schemas.microsoft.com/office/drawing/2014/main" id="{CFCC864B-2214-4A33-B236-13633A022D4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1353" y="4473752"/>
              <a:ext cx="1845045" cy="1384546"/>
            </a:xfrm>
            <a:prstGeom prst="rect">
              <a:avLst/>
            </a:prstGeom>
            <a:effectLst>
              <a:outerShdw blurRad="50800" dist="63500" dir="2700000" algn="tl" rotWithShape="0">
                <a:schemeClr val="tx1">
                  <a:lumMod val="85000"/>
                  <a:lumOff val="15000"/>
                  <a:alpha val="75000"/>
                </a:schemeClr>
              </a:outerShdw>
            </a:effectLst>
          </p:spPr>
        </p:pic>
        <p:sp>
          <p:nvSpPr>
            <p:cNvPr id="3" name="Ellipse 2">
              <a:extLst>
                <a:ext uri="{FF2B5EF4-FFF2-40B4-BE49-F238E27FC236}">
                  <a16:creationId xmlns:a16="http://schemas.microsoft.com/office/drawing/2014/main" id="{C48C1A2D-46E4-4E3C-894A-0CE3A5A21449}"/>
                </a:ext>
              </a:extLst>
            </p:cNvPr>
            <p:cNvSpPr/>
            <p:nvPr/>
          </p:nvSpPr>
          <p:spPr>
            <a:xfrm>
              <a:off x="1520824" y="4581560"/>
              <a:ext cx="68263" cy="4571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A888C1A5-E43D-463D-AB0E-74F1221C85D8}"/>
                </a:ext>
              </a:extLst>
            </p:cNvPr>
            <p:cNvSpPr/>
            <p:nvPr/>
          </p:nvSpPr>
          <p:spPr>
            <a:xfrm>
              <a:off x="663575" y="4558700"/>
              <a:ext cx="50800" cy="4571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C0889715-50DD-44DF-9755-BAF691C5810D}"/>
                </a:ext>
              </a:extLst>
            </p:cNvPr>
            <p:cNvSpPr/>
            <p:nvPr/>
          </p:nvSpPr>
          <p:spPr>
            <a:xfrm>
              <a:off x="930274" y="4986466"/>
              <a:ext cx="61913" cy="45945"/>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9915681-FF56-47DD-A9B1-764C088A75B8}"/>
                </a:ext>
              </a:extLst>
            </p:cNvPr>
            <p:cNvSpPr/>
            <p:nvPr/>
          </p:nvSpPr>
          <p:spPr>
            <a:xfrm>
              <a:off x="1059174" y="4719766"/>
              <a:ext cx="50800" cy="4571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E6C1150-9574-49AB-8546-315A0B32A036}"/>
                </a:ext>
              </a:extLst>
            </p:cNvPr>
            <p:cNvSpPr/>
            <p:nvPr/>
          </p:nvSpPr>
          <p:spPr>
            <a:xfrm>
              <a:off x="1156564" y="5083304"/>
              <a:ext cx="89623" cy="4571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E032E7E-ABDD-45E9-BD24-54C96D430BE0}"/>
                </a:ext>
              </a:extLst>
            </p:cNvPr>
            <p:cNvSpPr/>
            <p:nvPr/>
          </p:nvSpPr>
          <p:spPr>
            <a:xfrm>
              <a:off x="574857" y="4963493"/>
              <a:ext cx="61913" cy="45945"/>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32E217A8-1094-427F-B5A8-75AAABCF900D}"/>
                </a:ext>
              </a:extLst>
            </p:cNvPr>
            <p:cNvSpPr/>
            <p:nvPr/>
          </p:nvSpPr>
          <p:spPr>
            <a:xfrm>
              <a:off x="1847149" y="4853117"/>
              <a:ext cx="89623" cy="45719"/>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 name="Groupe 9">
            <a:extLst>
              <a:ext uri="{FF2B5EF4-FFF2-40B4-BE49-F238E27FC236}">
                <a16:creationId xmlns:a16="http://schemas.microsoft.com/office/drawing/2014/main" id="{5A51216F-763E-4787-A221-9F88B40358DC}"/>
              </a:ext>
            </a:extLst>
          </p:cNvPr>
          <p:cNvGrpSpPr/>
          <p:nvPr/>
        </p:nvGrpSpPr>
        <p:grpSpPr>
          <a:xfrm>
            <a:off x="178461" y="2622611"/>
            <a:ext cx="2017349" cy="1210410"/>
            <a:chOff x="178461" y="2622611"/>
            <a:chExt cx="2017349" cy="1210410"/>
          </a:xfrm>
        </p:grpSpPr>
        <p:pic>
          <p:nvPicPr>
            <p:cNvPr id="5" name="Image 4">
              <a:extLst>
                <a:ext uri="{FF2B5EF4-FFF2-40B4-BE49-F238E27FC236}">
                  <a16:creationId xmlns:a16="http://schemas.microsoft.com/office/drawing/2014/main" id="{AE72954C-BCF4-47A9-9624-D464F6C66C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77062">
              <a:off x="178461" y="2622611"/>
              <a:ext cx="2017349" cy="1210410"/>
            </a:xfrm>
            <a:prstGeom prst="rect">
              <a:avLst/>
            </a:prstGeom>
            <a:effectLst>
              <a:outerShdw blurRad="50800" dist="63500" dir="2700000" algn="tl" rotWithShape="0">
                <a:schemeClr val="tx1">
                  <a:lumMod val="85000"/>
                  <a:lumOff val="15000"/>
                  <a:alpha val="75000"/>
                </a:schemeClr>
              </a:outerShdw>
            </a:effectLst>
          </p:spPr>
        </p:pic>
        <p:sp>
          <p:nvSpPr>
            <p:cNvPr id="21" name="Ellipse 20">
              <a:extLst>
                <a:ext uri="{FF2B5EF4-FFF2-40B4-BE49-F238E27FC236}">
                  <a16:creationId xmlns:a16="http://schemas.microsoft.com/office/drawing/2014/main" id="{13E5ECF7-CE3F-49FF-AD3F-CC227B98C4C6}"/>
                </a:ext>
              </a:extLst>
            </p:cNvPr>
            <p:cNvSpPr/>
            <p:nvPr/>
          </p:nvSpPr>
          <p:spPr>
            <a:xfrm rot="20176854">
              <a:off x="1134749" y="2787669"/>
              <a:ext cx="104775" cy="130031"/>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Ellipse 22">
            <a:extLst>
              <a:ext uri="{FF2B5EF4-FFF2-40B4-BE49-F238E27FC236}">
                <a16:creationId xmlns:a16="http://schemas.microsoft.com/office/drawing/2014/main" id="{0483B559-9109-4991-BF23-263DD6479F5F}"/>
              </a:ext>
            </a:extLst>
          </p:cNvPr>
          <p:cNvSpPr/>
          <p:nvPr/>
        </p:nvSpPr>
        <p:spPr>
          <a:xfrm rot="20176854">
            <a:off x="249827" y="2135658"/>
            <a:ext cx="104775" cy="130031"/>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8CF72750-B3A8-4318-92B3-9D50B6C30090}"/>
              </a:ext>
            </a:extLst>
          </p:cNvPr>
          <p:cNvSpPr/>
          <p:nvPr/>
        </p:nvSpPr>
        <p:spPr>
          <a:xfrm rot="19374067">
            <a:off x="1454827" y="1025777"/>
            <a:ext cx="74184" cy="79776"/>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60C34B9B-1A67-48CB-B421-3658D94F4AAF}"/>
              </a:ext>
            </a:extLst>
          </p:cNvPr>
          <p:cNvSpPr/>
          <p:nvPr/>
        </p:nvSpPr>
        <p:spPr>
          <a:xfrm rot="19374067">
            <a:off x="1347538" y="1233135"/>
            <a:ext cx="74184" cy="79776"/>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76F28C3C-7C3E-47E6-AB23-EC75C0356AE8}"/>
              </a:ext>
            </a:extLst>
          </p:cNvPr>
          <p:cNvSpPr/>
          <p:nvPr/>
        </p:nvSpPr>
        <p:spPr>
          <a:xfrm rot="20176854">
            <a:off x="964359" y="1630747"/>
            <a:ext cx="65489" cy="92457"/>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Ellipse 28">
            <a:extLst>
              <a:ext uri="{FF2B5EF4-FFF2-40B4-BE49-F238E27FC236}">
                <a16:creationId xmlns:a16="http://schemas.microsoft.com/office/drawing/2014/main" id="{6D9DB29D-8F5F-4B92-9C37-7C38D3DD4308}"/>
              </a:ext>
            </a:extLst>
          </p:cNvPr>
          <p:cNvSpPr/>
          <p:nvPr/>
        </p:nvSpPr>
        <p:spPr>
          <a:xfrm rot="20298413">
            <a:off x="6788529" y="997697"/>
            <a:ext cx="190883" cy="131010"/>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0E560C80-14E8-4F90-B6F7-25C1EE2D5B59}"/>
              </a:ext>
            </a:extLst>
          </p:cNvPr>
          <p:cNvSpPr/>
          <p:nvPr/>
        </p:nvSpPr>
        <p:spPr>
          <a:xfrm rot="17523505">
            <a:off x="7714554" y="1436058"/>
            <a:ext cx="137529" cy="131010"/>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57464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L’avis des travailleurs au sein de l’asbl</a:t>
            </a:r>
          </a:p>
        </p:txBody>
      </p:sp>
      <p:sp>
        <p:nvSpPr>
          <p:cNvPr id="14" name="ZoneTexte 13">
            <a:extLst>
              <a:ext uri="{FF2B5EF4-FFF2-40B4-BE49-F238E27FC236}">
                <a16:creationId xmlns:a16="http://schemas.microsoft.com/office/drawing/2014/main" id="{86D54C49-A192-4741-A743-94D0F2792846}"/>
              </a:ext>
            </a:extLst>
          </p:cNvPr>
          <p:cNvSpPr txBox="1"/>
          <p:nvPr/>
        </p:nvSpPr>
        <p:spPr>
          <a:xfrm>
            <a:off x="281353" y="865305"/>
            <a:ext cx="9648172" cy="5623078"/>
          </a:xfrm>
          <a:prstGeom prst="rect">
            <a:avLst/>
          </a:prstGeom>
          <a:solidFill>
            <a:schemeClr val="bg1">
              <a:lumMod val="95000"/>
            </a:schemeClr>
          </a:solidFill>
          <a:ln>
            <a:solidFill>
              <a:schemeClr val="accent1"/>
            </a:solidFill>
          </a:ln>
        </p:spPr>
        <p:txBody>
          <a:bodyPr wrap="square" rtlCol="0">
            <a:spAutoFit/>
          </a:bodyPr>
          <a:lstStyle/>
          <a:p>
            <a:r>
              <a:rPr lang="fr-BE" sz="1200" b="1" dirty="0">
                <a:effectLst/>
                <a:latin typeface="Calibri" panose="020F0502020204030204" pitchFamily="34" charset="0"/>
                <a:ea typeface="Calibri" panose="020F0502020204030204" pitchFamily="34" charset="0"/>
              </a:rPr>
              <a:t>Notre motivation à travailler au centre de jour</a:t>
            </a:r>
            <a:endParaRPr lang="fr-FR" sz="1200" dirty="0">
              <a:effectLst/>
              <a:latin typeface="Calibri" panose="020F0502020204030204" pitchFamily="34" charset="0"/>
              <a:ea typeface="Calibri" panose="020F0502020204030204" pitchFamily="34" charset="0"/>
            </a:endParaRPr>
          </a:p>
          <a:p>
            <a:r>
              <a:rPr lang="fr-BE" sz="1200" b="1" dirty="0">
                <a:effectLst/>
                <a:latin typeface="Calibri" panose="020F0502020204030204" pitchFamily="34" charset="0"/>
                <a:ea typeface="Calibri" panose="020F0502020204030204" pitchFamily="34" charset="0"/>
              </a:rPr>
              <a:t> </a:t>
            </a:r>
            <a:r>
              <a:rPr lang="fr-BE" sz="1200" dirty="0">
                <a:effectLst/>
                <a:latin typeface="Calibri" panose="020F0502020204030204" pitchFamily="34" charset="0"/>
                <a:ea typeface="Times New Roman" panose="02020603050405020304" pitchFamily="18" charset="0"/>
              </a:rPr>
              <a:t>Travailler en tant qu’éducateur à l’accueil de jour n’a rien de monotone. Nous accueillons chaque jour de nouvelles familles, avec des problématiques et des histoires bien différentes nous permettant d’adapter quotidiennement notre travail d’aide et de soutien et aussi d’élargir notre champ d’action ;</a:t>
            </a:r>
            <a:r>
              <a:rPr lang="fr-BE" sz="1200" b="1"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Il y a une certaine motivation lors de l’accompagnement des familles dans leurs recherches de solutions, surtout </a:t>
            </a:r>
          </a:p>
          <a:p>
            <a:pPr lvl="0" indent="354013">
              <a:lnSpc>
                <a:spcPct val="105000"/>
              </a:lnSpc>
            </a:pPr>
            <a:r>
              <a:rPr lang="fr-BE" sz="1200" dirty="0">
                <a:effectLst/>
                <a:latin typeface="Calibri" panose="020F0502020204030204" pitchFamily="34" charset="0"/>
                <a:ea typeface="Times New Roman" panose="02020603050405020304" pitchFamily="18" charset="0"/>
              </a:rPr>
              <a:t>lorsque ces recherches finissent  </a:t>
            </a:r>
            <a:r>
              <a:rPr lang="fr-BE" sz="1200" dirty="0" err="1">
                <a:effectLst/>
                <a:latin typeface="Calibri" panose="020F0502020204030204" pitchFamily="34" charset="0"/>
                <a:ea typeface="Times New Roman" panose="02020603050405020304" pitchFamily="18" charset="0"/>
              </a:rPr>
              <a:t>ar</a:t>
            </a:r>
            <a:r>
              <a:rPr lang="fr-BE" sz="1200" dirty="0">
                <a:effectLst/>
                <a:latin typeface="Calibri" panose="020F0502020204030204" pitchFamily="34" charset="0"/>
                <a:ea typeface="Times New Roman" panose="02020603050405020304" pitchFamily="18" charset="0"/>
              </a:rPr>
              <a:t> aboutir à une solution durable ;</a:t>
            </a:r>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Certaines situations d’urgence absolue nous poussent et nous motivent à être omniprésents quotidiennement </a:t>
            </a:r>
          </a:p>
          <a:p>
            <a:pPr lvl="0" indent="354013">
              <a:lnSpc>
                <a:spcPct val="105000"/>
              </a:lnSpc>
            </a:pPr>
            <a:r>
              <a:rPr lang="fr-BE" sz="1200" dirty="0">
                <a:effectLst/>
                <a:latin typeface="Calibri" panose="020F0502020204030204" pitchFamily="34" charset="0"/>
                <a:ea typeface="Times New Roman" panose="02020603050405020304" pitchFamily="18" charset="0"/>
              </a:rPr>
              <a:t>sur le terrain ;</a:t>
            </a:r>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Travailler dans l’urgence nous permet d’accentuer le travail en réseau grâce à la nécessité de devoir collaborer </a:t>
            </a:r>
          </a:p>
          <a:p>
            <a:pPr lvl="0" indent="354013">
              <a:lnSpc>
                <a:spcPct val="105000"/>
              </a:lnSpc>
            </a:pPr>
            <a:r>
              <a:rPr lang="fr-BE" sz="1200" dirty="0">
                <a:effectLst/>
                <a:latin typeface="Calibri" panose="020F0502020204030204" pitchFamily="34" charset="0"/>
                <a:ea typeface="Times New Roman" panose="02020603050405020304" pitchFamily="18" charset="0"/>
              </a:rPr>
              <a:t>avec les différents services d‘aide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Fondamental : la motivation de travailler dans un service totalement unique et que l’on découvre.</a:t>
            </a: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L’idée que cet accueil de jour puisse recevoir une véritable reconnaissance et que cela puisse faire émerger la </a:t>
            </a:r>
          </a:p>
          <a:p>
            <a:pPr lvl="0" indent="354013">
              <a:lnSpc>
                <a:spcPct val="105000"/>
              </a:lnSpc>
            </a:pPr>
            <a:r>
              <a:rPr lang="fr-BE" sz="1200" dirty="0">
                <a:effectLst/>
                <a:latin typeface="Calibri" panose="020F0502020204030204" pitchFamily="34" charset="0"/>
                <a:ea typeface="Times New Roman" panose="02020603050405020304" pitchFamily="18" charset="0"/>
              </a:rPr>
              <a:t>possibilité que d’autres centres de jour puissent être créer. Cela nous donne l’impression d’être en quelque sorte,</a:t>
            </a:r>
          </a:p>
          <a:p>
            <a:pPr lvl="0" indent="354013">
              <a:lnSpc>
                <a:spcPct val="105000"/>
              </a:lnSpc>
            </a:pPr>
            <a:r>
              <a:rPr lang="fr-BE" sz="1200" dirty="0">
                <a:effectLst/>
                <a:latin typeface="Calibri" panose="020F0502020204030204" pitchFamily="34" charset="0"/>
                <a:ea typeface="Times New Roman" panose="02020603050405020304" pitchFamily="18" charset="0"/>
              </a:rPr>
              <a:t>des « pionniers » ;</a:t>
            </a:r>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Sur le principe que les séjours en centre de jour sont de courtes durées, cela nous permet de rencontrer</a:t>
            </a:r>
          </a:p>
          <a:p>
            <a:pPr lvl="0" indent="354013">
              <a:lnSpc>
                <a:spcPct val="105000"/>
              </a:lnSpc>
            </a:pPr>
            <a:r>
              <a:rPr lang="fr-BE" sz="1200" dirty="0">
                <a:effectLst/>
                <a:latin typeface="Calibri" panose="020F0502020204030204" pitchFamily="34" charset="0"/>
                <a:ea typeface="Times New Roman" panose="02020603050405020304" pitchFamily="18" charset="0"/>
              </a:rPr>
              <a:t>énormément de personnes et de familles en peu de temps, ce qui diversifie fréquemment nos actions et rend </a:t>
            </a:r>
          </a:p>
          <a:p>
            <a:pPr lvl="0" indent="354013">
              <a:lnSpc>
                <a:spcPct val="105000"/>
              </a:lnSpc>
            </a:pPr>
            <a:r>
              <a:rPr lang="fr-BE" sz="1200" dirty="0">
                <a:effectLst/>
                <a:latin typeface="Calibri" panose="020F0502020204030204" pitchFamily="34" charset="0"/>
                <a:ea typeface="Times New Roman" panose="02020603050405020304" pitchFamily="18" charset="0"/>
              </a:rPr>
              <a:t>unique notre accueil, en comparaison à la maison d’accueil.</a:t>
            </a:r>
            <a:endParaRPr lang="fr-FR" sz="1200" dirty="0">
              <a:effectLst/>
              <a:latin typeface="Calibri" panose="020F0502020204030204" pitchFamily="34" charset="0"/>
              <a:ea typeface="Calibri" panose="020F0502020204030204" pitchFamily="34" charset="0"/>
            </a:endParaRPr>
          </a:p>
          <a:p>
            <a:pPr marL="457200"/>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r>
              <a:rPr lang="fr-BE" sz="1200" b="1" dirty="0">
                <a:effectLst/>
                <a:latin typeface="Calibri" panose="020F0502020204030204" pitchFamily="34" charset="0"/>
                <a:ea typeface="Calibri" panose="020F0502020204030204" pitchFamily="34" charset="0"/>
              </a:rPr>
              <a:t> L’avantage des travaux</a:t>
            </a:r>
            <a:endParaRPr lang="fr-FR" sz="1200" dirty="0">
              <a:effectLst/>
              <a:latin typeface="Calibri" panose="020F0502020204030204" pitchFamily="34" charset="0"/>
              <a:ea typeface="Calibri" panose="020F0502020204030204" pitchFamily="34" charset="0"/>
            </a:endParaRPr>
          </a:p>
          <a:p>
            <a:r>
              <a:rPr lang="fr-BE" sz="1200" dirty="0">
                <a:effectLst/>
                <a:latin typeface="Calibri" panose="020F0502020204030204" pitchFamily="34" charset="0"/>
                <a:ea typeface="Calibri" panose="020F0502020204030204" pitchFamily="34" charset="0"/>
              </a:rPr>
              <a:t>  </a:t>
            </a:r>
            <a:r>
              <a:rPr lang="fr-BE" sz="1200" dirty="0">
                <a:effectLst/>
                <a:latin typeface="Calibri" panose="020F0502020204030204" pitchFamily="34" charset="0"/>
                <a:ea typeface="Times New Roman" panose="02020603050405020304" pitchFamily="18" charset="0"/>
              </a:rPr>
              <a:t>Les travaux permettraient aux familles de se sentir plus en sécurité et mieux accueillies. En effet, la vétusté de nos locaux pousse certaines familles à ne pas venir du tout chez nous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Cela améliorerait les conditions d’hygiène, que ce soit pour les salons, les sanitaires ou encore les lieux communs comme la cuisine ;</a:t>
            </a:r>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L’accès à la mobilité car pour l’instant, nous ne sommes accessibles que par les escaliers, ce qui est un frein considérable si nous accueillons des personnes à mobilité réduite, et aussi pour les poussettes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Les travaux nous offriront un nouvel élan de dynamisme. Le fait de changer notre environnement de travail nous donnera un nouveau souffle ;</a:t>
            </a:r>
            <a:r>
              <a:rPr lang="fr-BE" sz="1200" dirty="0">
                <a:effectLst/>
                <a:latin typeface="Calibri" panose="020F0502020204030204" pitchFamily="34" charset="0"/>
                <a:ea typeface="Calibri" panose="020F0502020204030204" pitchFamily="34" charset="0"/>
              </a:rPr>
              <a:t> </a:t>
            </a:r>
            <a:endParaRPr lang="fr-FR" sz="12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fr-BE" sz="1200" dirty="0">
                <a:effectLst/>
                <a:latin typeface="Calibri" panose="020F0502020204030204" pitchFamily="34" charset="0"/>
                <a:ea typeface="Times New Roman" panose="02020603050405020304" pitchFamily="18" charset="0"/>
              </a:rPr>
              <a:t>Nous pourrons accueillir nos personnes hébergées dans un cadre plus sécurisant et nous pourrons exercer nos actions quotidiennes dans un cadre plus professionnel ;</a:t>
            </a:r>
            <a:endParaRPr lang="fr-FR" sz="1200" b="1" i="1" dirty="0">
              <a:effectLst/>
              <a:latin typeface="Calibri" panose="020F0502020204030204" pitchFamily="34" charset="0"/>
              <a:ea typeface="Calibri" panose="020F0502020204030204" pitchFamily="34" charset="0"/>
            </a:endParaRPr>
          </a:p>
          <a:p>
            <a:pPr algn="ctr"/>
            <a:r>
              <a:rPr lang="fr-BE" sz="1200" b="1" i="1" dirty="0">
                <a:effectLst/>
                <a:latin typeface="Calibri" panose="020F0502020204030204" pitchFamily="34" charset="0"/>
                <a:ea typeface="Times New Roman" panose="02020603050405020304" pitchFamily="18" charset="0"/>
              </a:rPr>
              <a:t>Parfois, pour des femmes victimes de violence, nous sommes le premier endroit où elles peuvent se réfugier, d’où l’importance</a:t>
            </a:r>
          </a:p>
          <a:p>
            <a:pPr algn="ctr"/>
            <a:r>
              <a:rPr lang="fr-BE" sz="1200" b="1" i="1" dirty="0">
                <a:effectLst/>
                <a:latin typeface="Calibri" panose="020F0502020204030204" pitchFamily="34" charset="0"/>
                <a:ea typeface="Times New Roman" panose="02020603050405020304" pitchFamily="18" charset="0"/>
              </a:rPr>
              <a:t>d’un endroit sécurisant et accueillant. Les travaux de rénovation pourraient donc permettre à ces femmes de se sentir mieux </a:t>
            </a:r>
          </a:p>
          <a:p>
            <a:pPr algn="ctr"/>
            <a:r>
              <a:rPr lang="fr-BE" sz="1200" b="1" i="1" dirty="0">
                <a:effectLst/>
                <a:latin typeface="Calibri" panose="020F0502020204030204" pitchFamily="34" charset="0"/>
                <a:ea typeface="Times New Roman" panose="02020603050405020304" pitchFamily="18" charset="0"/>
              </a:rPr>
              <a:t>et de ne pas repartir dans leur foyer où elles sont victimes de violences. </a:t>
            </a:r>
            <a:endParaRPr lang="fr-FR" sz="900" b="1" i="1" dirty="0"/>
          </a:p>
        </p:txBody>
      </p:sp>
      <p:sp>
        <p:nvSpPr>
          <p:cNvPr id="12" name="ZoneTexte 11">
            <a:extLst>
              <a:ext uri="{FF2B5EF4-FFF2-40B4-BE49-F238E27FC236}">
                <a16:creationId xmlns:a16="http://schemas.microsoft.com/office/drawing/2014/main" id="{12541D52-6792-40B8-9635-337981AB9AED}"/>
              </a:ext>
            </a:extLst>
          </p:cNvPr>
          <p:cNvSpPr txBox="1"/>
          <p:nvPr/>
        </p:nvSpPr>
        <p:spPr>
          <a:xfrm>
            <a:off x="6420296" y="407222"/>
            <a:ext cx="3395121" cy="369332"/>
          </a:xfrm>
          <a:prstGeom prst="rect">
            <a:avLst/>
          </a:prstGeom>
          <a:noFill/>
        </p:spPr>
        <p:txBody>
          <a:bodyPr wrap="square">
            <a:spAutoFit/>
          </a:bodyPr>
          <a:lstStyle/>
          <a:p>
            <a:r>
              <a:rPr lang="fr-FR" sz="1800" dirty="0">
                <a:latin typeface="Arial Rounded MT Bold" panose="020F0704030504030204" pitchFamily="34" charset="0"/>
              </a:rPr>
              <a:t>Accueil de jour (Transi Toi)</a:t>
            </a:r>
            <a:endParaRPr lang="fr-FR" dirty="0">
              <a:latin typeface="Arial Rounded MT Bold" panose="020F0704030504030204" pitchFamily="34" charset="0"/>
            </a:endParaRPr>
          </a:p>
        </p:txBody>
      </p:sp>
      <p:pic>
        <p:nvPicPr>
          <p:cNvPr id="17" name="Image 16">
            <a:extLst>
              <a:ext uri="{FF2B5EF4-FFF2-40B4-BE49-F238E27FC236}">
                <a16:creationId xmlns:a16="http://schemas.microsoft.com/office/drawing/2014/main" id="{D01303B3-2175-425D-9326-8ACA702B853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95865" y="4166208"/>
            <a:ext cx="1520887" cy="2351436"/>
          </a:xfrm>
          <a:prstGeom prst="rect">
            <a:avLst/>
          </a:prstGeom>
          <a:effectLst>
            <a:outerShdw blurRad="50800" dist="63500" dir="2700000" algn="tl" rotWithShape="0">
              <a:schemeClr val="tx1">
                <a:lumMod val="85000"/>
                <a:lumOff val="15000"/>
                <a:alpha val="75000"/>
              </a:schemeClr>
            </a:outerShdw>
          </a:effectLst>
        </p:spPr>
      </p:pic>
      <p:pic>
        <p:nvPicPr>
          <p:cNvPr id="8" name="Image 7">
            <a:extLst>
              <a:ext uri="{FF2B5EF4-FFF2-40B4-BE49-F238E27FC236}">
                <a16:creationId xmlns:a16="http://schemas.microsoft.com/office/drawing/2014/main" id="{521C7A00-73F9-4BED-9ECC-C3DC40DF3C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14887" y="1636748"/>
            <a:ext cx="3801866" cy="2432511"/>
          </a:xfrm>
          <a:prstGeom prst="rect">
            <a:avLst/>
          </a:prstGeom>
          <a:effectLst>
            <a:outerShdw blurRad="50800" dist="63500" dir="2700000" algn="tl" rotWithShape="0">
              <a:schemeClr val="tx1">
                <a:lumMod val="85000"/>
                <a:lumOff val="15000"/>
                <a:alpha val="75000"/>
              </a:schemeClr>
            </a:outerShdw>
          </a:effectLst>
        </p:spPr>
      </p:pic>
      <p:sp>
        <p:nvSpPr>
          <p:cNvPr id="9" name="Ellipse 8">
            <a:extLst>
              <a:ext uri="{FF2B5EF4-FFF2-40B4-BE49-F238E27FC236}">
                <a16:creationId xmlns:a16="http://schemas.microsoft.com/office/drawing/2014/main" id="{90627F74-71AF-4A8E-AB19-A32DDF763DD1}"/>
              </a:ext>
            </a:extLst>
          </p:cNvPr>
          <p:cNvSpPr/>
          <p:nvPr/>
        </p:nvSpPr>
        <p:spPr>
          <a:xfrm rot="572090">
            <a:off x="10385371" y="3320429"/>
            <a:ext cx="186129" cy="290281"/>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CA708B3D-AC6B-4DDD-A1EC-B24C42B42B36}"/>
              </a:ext>
            </a:extLst>
          </p:cNvPr>
          <p:cNvSpPr/>
          <p:nvPr/>
        </p:nvSpPr>
        <p:spPr>
          <a:xfrm>
            <a:off x="10407650" y="4502150"/>
            <a:ext cx="128926" cy="210286"/>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3FCCF9D7-D891-4FFA-80FC-1756F96DAF53}"/>
              </a:ext>
            </a:extLst>
          </p:cNvPr>
          <p:cNvSpPr/>
          <p:nvPr/>
        </p:nvSpPr>
        <p:spPr>
          <a:xfrm>
            <a:off x="10626725" y="4866102"/>
            <a:ext cx="88900" cy="109123"/>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59328A8D-B1DA-4DE7-A631-A53CA51BCA79}"/>
              </a:ext>
            </a:extLst>
          </p:cNvPr>
          <p:cNvSpPr/>
          <p:nvPr/>
        </p:nvSpPr>
        <p:spPr>
          <a:xfrm>
            <a:off x="11039475" y="5050252"/>
            <a:ext cx="95250" cy="131348"/>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F143C2FD-4EFF-4FC8-A24F-223AAC7CC422}"/>
              </a:ext>
            </a:extLst>
          </p:cNvPr>
          <p:cNvSpPr/>
          <p:nvPr/>
        </p:nvSpPr>
        <p:spPr>
          <a:xfrm>
            <a:off x="10808683" y="5516977"/>
            <a:ext cx="116492" cy="183736"/>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2B9A87D5-945F-475D-B13C-82260DA96584}"/>
              </a:ext>
            </a:extLst>
          </p:cNvPr>
          <p:cNvSpPr/>
          <p:nvPr/>
        </p:nvSpPr>
        <p:spPr>
          <a:xfrm rot="19883888">
            <a:off x="10407650" y="5862258"/>
            <a:ext cx="95250" cy="131348"/>
          </a:xfrm>
          <a:prstGeom prst="ellipse">
            <a:avLst/>
          </a:prstGeom>
          <a:solidFill>
            <a:schemeClr val="accent2">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895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L’avis des travailleurs au sein de l’asbl</a:t>
            </a:r>
          </a:p>
        </p:txBody>
      </p:sp>
      <p:sp>
        <p:nvSpPr>
          <p:cNvPr id="7" name="ZoneTexte 6">
            <a:extLst>
              <a:ext uri="{FF2B5EF4-FFF2-40B4-BE49-F238E27FC236}">
                <a16:creationId xmlns:a16="http://schemas.microsoft.com/office/drawing/2014/main" id="{D60C6D81-F77B-4119-AB81-3E054707400A}"/>
              </a:ext>
            </a:extLst>
          </p:cNvPr>
          <p:cNvSpPr txBox="1"/>
          <p:nvPr/>
        </p:nvSpPr>
        <p:spPr>
          <a:xfrm>
            <a:off x="281353" y="1377184"/>
            <a:ext cx="3537481" cy="4893647"/>
          </a:xfrm>
          <a:prstGeom prst="rect">
            <a:avLst/>
          </a:prstGeom>
          <a:solidFill>
            <a:schemeClr val="bg1">
              <a:lumMod val="95000"/>
            </a:schemeClr>
          </a:solidFill>
          <a:ln>
            <a:solidFill>
              <a:schemeClr val="accent1"/>
            </a:solidFill>
          </a:ln>
        </p:spPr>
        <p:txBody>
          <a:bodyPr wrap="square" rtlCol="0">
            <a:spAutoFit/>
          </a:bodyPr>
          <a:lstStyle/>
          <a:p>
            <a:r>
              <a:rPr lang="fr-FR" sz="1200" b="1" i="1" u="sng" dirty="0">
                <a:effectLst/>
                <a:latin typeface="Calibri" panose="020F0502020204030204" pitchFamily="34" charset="0"/>
                <a:ea typeface="Calibri" panose="020F0502020204030204" pitchFamily="34" charset="0"/>
              </a:rPr>
              <a:t>Nos points forts à l’abri de nuit</a:t>
            </a:r>
          </a:p>
          <a:p>
            <a:endParaRPr lang="fr-FR" sz="12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Une équipe permanente présente depuis maintenant 20 ans et qui n’a rien perdu de sa motivation malgré le constat amer que la situation ne préserve pas les enfants après 20 ans, que du contraire !!!</a:t>
            </a:r>
          </a:p>
          <a:p>
            <a:pPr lvl="0"/>
            <a:endParaRPr lang="fr-FR" sz="1200" dirty="0">
              <a:effectLst/>
              <a:latin typeface="Calibri" panose="020F0502020204030204" pitchFamily="34" charset="0"/>
              <a:ea typeface="Calibri" panose="020F0502020204030204" pitchFamily="34" charset="0"/>
            </a:endParaRPr>
          </a:p>
          <a:p>
            <a:pPr lvl="0"/>
            <a:r>
              <a:rPr lang="fr-FR" sz="1200" b="1" i="1" u="sng" dirty="0">
                <a:effectLst/>
                <a:latin typeface="Calibri" panose="020F0502020204030204" pitchFamily="34" charset="0"/>
                <a:ea typeface="Times New Roman" panose="02020603050405020304" pitchFamily="18" charset="0"/>
              </a:rPr>
              <a:t>Nos motivations pour les travaux</a:t>
            </a:r>
          </a:p>
          <a:p>
            <a:pPr lvl="0"/>
            <a:endParaRPr lang="fr-FR" sz="1200" dirty="0">
              <a:effectLst/>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Les travaux seront les bienvenus pour </a:t>
            </a:r>
            <a:r>
              <a:rPr lang="fr-FR" sz="1200" u="sng" dirty="0">
                <a:effectLst/>
                <a:latin typeface="Calibri" panose="020F0502020204030204" pitchFamily="34" charset="0"/>
                <a:ea typeface="Times New Roman" panose="02020603050405020304" pitchFamily="18" charset="0"/>
              </a:rPr>
              <a:t>assurer un minimum d’intimité</a:t>
            </a:r>
            <a:r>
              <a:rPr lang="fr-FR" sz="1200" dirty="0">
                <a:effectLst/>
                <a:latin typeface="Calibri" panose="020F0502020204030204" pitchFamily="34" charset="0"/>
                <a:ea typeface="Times New Roman" panose="02020603050405020304" pitchFamily="18" charset="0"/>
              </a:rPr>
              <a:t> aux unités familiales, aux femmes seules et traumatisées et aux couples qui se retrouvent à la rue du jour au lendemain.</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L’évolution du public doit être prise en compte dans ces travaux au sens qu’il faut permettre de pouvoir scinder le public suivant la structure familiale accueillie (monoparentale homme, mono femme, couple, etc.)</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Pouvoir garder un œil sur le sas d’entrée et </a:t>
            </a:r>
            <a:r>
              <a:rPr lang="fr-FR" sz="1200" dirty="0">
                <a:latin typeface="Calibri" panose="020F0502020204030204" pitchFamily="34" charset="0"/>
                <a:ea typeface="Times New Roman" panose="02020603050405020304" pitchFamily="18" charset="0"/>
              </a:rPr>
              <a:t>      </a:t>
            </a:r>
            <a:r>
              <a:rPr lang="fr-FR" sz="1200" dirty="0">
                <a:effectLst/>
                <a:latin typeface="Calibri" panose="020F0502020204030204" pitchFamily="34" charset="0"/>
                <a:ea typeface="Times New Roman" panose="02020603050405020304" pitchFamily="18" charset="0"/>
              </a:rPr>
              <a:t>en même temps permettre une issue de   secours en cas de nécessité</a:t>
            </a:r>
            <a:endParaRPr lang="fr-FR" sz="12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fr-FR" sz="1200" dirty="0">
                <a:effectLst/>
                <a:latin typeface="Calibri" panose="020F0502020204030204" pitchFamily="34" charset="0"/>
                <a:ea typeface="Times New Roman" panose="02020603050405020304" pitchFamily="18" charset="0"/>
              </a:rPr>
              <a:t>Penser à des aspects pratiques tels que : l</a:t>
            </a:r>
            <a:r>
              <a:rPr lang="fr-BE" sz="1200" dirty="0">
                <a:effectLst/>
                <a:latin typeface="Calibri" panose="020F0502020204030204" pitchFamily="34" charset="0"/>
                <a:ea typeface="Times New Roman" panose="02020603050405020304" pitchFamily="18" charset="0"/>
              </a:rPr>
              <a:t>a gestion du linge, le changement de linge        et  le lavage.</a:t>
            </a:r>
            <a:endParaRPr lang="fr-FR" sz="1200" dirty="0">
              <a:effectLst/>
              <a:latin typeface="Calibri" panose="020F0502020204030204" pitchFamily="34" charset="0"/>
              <a:ea typeface="Calibri" panose="020F0502020204030204" pitchFamily="34" charset="0"/>
            </a:endParaRPr>
          </a:p>
        </p:txBody>
      </p:sp>
      <p:sp>
        <p:nvSpPr>
          <p:cNvPr id="11" name="ZoneTexte 10">
            <a:extLst>
              <a:ext uri="{FF2B5EF4-FFF2-40B4-BE49-F238E27FC236}">
                <a16:creationId xmlns:a16="http://schemas.microsoft.com/office/drawing/2014/main" id="{C76D61C3-61B0-4272-A260-505439F63F66}"/>
              </a:ext>
            </a:extLst>
          </p:cNvPr>
          <p:cNvSpPr txBox="1"/>
          <p:nvPr/>
        </p:nvSpPr>
        <p:spPr>
          <a:xfrm>
            <a:off x="225658" y="889563"/>
            <a:ext cx="1689059" cy="369332"/>
          </a:xfrm>
          <a:prstGeom prst="rect">
            <a:avLst/>
          </a:prstGeom>
          <a:noFill/>
        </p:spPr>
        <p:txBody>
          <a:bodyPr wrap="square">
            <a:spAutoFit/>
          </a:bodyPr>
          <a:lstStyle/>
          <a:p>
            <a:r>
              <a:rPr lang="fr-FR" sz="1800" dirty="0">
                <a:latin typeface="Arial Rounded MT Bold" panose="020F0704030504030204" pitchFamily="34" charset="0"/>
              </a:rPr>
              <a:t>Abri de nuit</a:t>
            </a:r>
            <a:endParaRPr lang="fr-FR" dirty="0">
              <a:latin typeface="Arial Rounded MT Bold" panose="020F0704030504030204" pitchFamily="34" charset="0"/>
            </a:endParaRPr>
          </a:p>
        </p:txBody>
      </p:sp>
      <p:sp>
        <p:nvSpPr>
          <p:cNvPr id="13" name="ZoneTexte 12">
            <a:extLst>
              <a:ext uri="{FF2B5EF4-FFF2-40B4-BE49-F238E27FC236}">
                <a16:creationId xmlns:a16="http://schemas.microsoft.com/office/drawing/2014/main" id="{C6F25CAB-3BDC-49FC-BDFC-6F21FB78D687}"/>
              </a:ext>
            </a:extLst>
          </p:cNvPr>
          <p:cNvSpPr txBox="1"/>
          <p:nvPr/>
        </p:nvSpPr>
        <p:spPr>
          <a:xfrm>
            <a:off x="8357752" y="2663287"/>
            <a:ext cx="3537481" cy="3970318"/>
          </a:xfrm>
          <a:prstGeom prst="rect">
            <a:avLst/>
          </a:prstGeom>
          <a:solidFill>
            <a:schemeClr val="bg1">
              <a:lumMod val="95000"/>
            </a:schemeClr>
          </a:solidFill>
          <a:ln>
            <a:solidFill>
              <a:schemeClr val="accent1"/>
            </a:solidFill>
          </a:ln>
        </p:spPr>
        <p:txBody>
          <a:bodyPr wrap="square" rtlCol="0">
            <a:spAutoFit/>
          </a:bodyPr>
          <a:lstStyle/>
          <a:p>
            <a:r>
              <a:rPr lang="fr-FR" sz="1200" b="1" i="1" u="sng" dirty="0">
                <a:effectLst/>
                <a:latin typeface="Calibri" panose="020F0502020204030204" pitchFamily="34" charset="0"/>
                <a:ea typeface="Calibri" panose="020F0502020204030204" pitchFamily="34" charset="0"/>
              </a:rPr>
              <a:t>Les souhaits</a:t>
            </a:r>
          </a:p>
          <a:p>
            <a:endParaRPr lang="fr-FR" sz="1200" dirty="0">
              <a:effectLst/>
              <a:latin typeface="Calibri" panose="020F0502020204030204" pitchFamily="34" charset="0"/>
              <a:ea typeface="Times New Roman" panose="02020603050405020304" pitchFamily="18" charset="0"/>
            </a:endParaRPr>
          </a:p>
          <a:p>
            <a:r>
              <a:rPr lang="fr-FR" sz="1200" dirty="0">
                <a:latin typeface="Calibri" panose="020F0502020204030204" pitchFamily="34" charset="0"/>
                <a:ea typeface="Times New Roman" panose="02020603050405020304" pitchFamily="18" charset="0"/>
              </a:rPr>
              <a:t>Connaissant bien les problèmes  d’entretien récurrents dans une telle structure, il nous est demandé de porter attention à ces points :</a:t>
            </a:r>
          </a:p>
          <a:p>
            <a:pPr lvl="0"/>
            <a:endParaRPr lang="fr-FR" sz="1200" dirty="0">
              <a:latin typeface="Calibri" panose="020F0502020204030204" pitchFamily="34" charset="0"/>
              <a:ea typeface="Times New Roman" panose="02020603050405020304" pitchFamily="18" charset="0"/>
            </a:endParaRPr>
          </a:p>
          <a:p>
            <a:pPr marL="342900" lvl="0" indent="-342900">
              <a:buFont typeface="Symbol" panose="05050102010706020507" pitchFamily="18" charset="2"/>
              <a:buChar char=""/>
            </a:pPr>
            <a:r>
              <a:rPr lang="fr-BE" sz="1200" dirty="0">
                <a:effectLst/>
                <a:latin typeface="Calibri" panose="020F0502020204030204" pitchFamily="34" charset="0"/>
                <a:ea typeface="Calibri" panose="020F0502020204030204" pitchFamily="34" charset="0"/>
              </a:rPr>
              <a:t>Que l’égouttage soit suffisamment efficace pour les wc, sanitaires et ce jusqu’au raccordement à l’égout avec un placement bien pensé des chambres de visites.</a:t>
            </a:r>
          </a:p>
          <a:p>
            <a:pPr marL="342900" lvl="0" indent="-342900">
              <a:buFont typeface="Symbol" panose="05050102010706020507" pitchFamily="18" charset="2"/>
              <a:buChar char=""/>
            </a:pPr>
            <a:r>
              <a:rPr lang="fr-BE" sz="1200" dirty="0">
                <a:latin typeface="Calibri" panose="020F0502020204030204" pitchFamily="34" charset="0"/>
                <a:ea typeface="Calibri" panose="020F0502020204030204" pitchFamily="34" charset="0"/>
              </a:rPr>
              <a:t>Disposer</a:t>
            </a:r>
            <a:r>
              <a:rPr lang="fr-BE" sz="1200" dirty="0">
                <a:effectLst/>
                <a:latin typeface="Calibri" panose="020F0502020204030204" pitchFamily="34" charset="0"/>
                <a:ea typeface="Calibri" panose="020F0502020204030204" pitchFamily="34" charset="0"/>
              </a:rPr>
              <a:t> en règle générale des plans clairs et des accès rapides eau, élec et gaz s’il y a lieu de localiser un problème ou effectuer une neutralisation d’un circuit…</a:t>
            </a:r>
          </a:p>
          <a:p>
            <a:pPr marL="342900" lvl="0" indent="-342900">
              <a:buFont typeface="Symbol" panose="05050102010706020507" pitchFamily="18" charset="2"/>
              <a:buChar char=""/>
            </a:pPr>
            <a:r>
              <a:rPr lang="fr-BE" sz="1200" dirty="0" err="1">
                <a:latin typeface="Calibri" panose="020F0502020204030204" pitchFamily="34" charset="0"/>
                <a:ea typeface="Calibri" panose="020F0502020204030204" pitchFamily="34" charset="0"/>
              </a:rPr>
              <a:t>E</a:t>
            </a:r>
            <a:r>
              <a:rPr lang="fr-BE" sz="1200" dirty="0" err="1">
                <a:effectLst/>
                <a:latin typeface="Calibri" panose="020F0502020204030204" pitchFamily="34" charset="0"/>
                <a:ea typeface="Calibri" panose="020F0502020204030204" pitchFamily="34" charset="0"/>
              </a:rPr>
              <a:t>tre</a:t>
            </a:r>
            <a:r>
              <a:rPr lang="fr-BE" sz="1200" dirty="0">
                <a:effectLst/>
                <a:latin typeface="Calibri" panose="020F0502020204030204" pitchFamily="34" charset="0"/>
                <a:ea typeface="Calibri" panose="020F0502020204030204" pitchFamily="34" charset="0"/>
              </a:rPr>
              <a:t> intégré d’une certaine façon dans le suivi travaux afin d’être en possession des éléments essentiels pour effectuer plus tard la maintenance technique des bâtiments</a:t>
            </a:r>
            <a:endParaRPr lang="fr-FR" sz="1200" dirty="0">
              <a:effectLst/>
              <a:latin typeface="Calibri" panose="020F0502020204030204" pitchFamily="34" charset="0"/>
              <a:ea typeface="Times New Roman" panose="02020603050405020304" pitchFamily="18" charset="0"/>
            </a:endParaRPr>
          </a:p>
          <a:p>
            <a:pPr lvl="0"/>
            <a:endParaRPr lang="fr-FR" sz="1200" dirty="0">
              <a:effectLst/>
              <a:latin typeface="Calibri" panose="020F0502020204030204" pitchFamily="34" charset="0"/>
              <a:ea typeface="Calibri" panose="020F0502020204030204" pitchFamily="34" charset="0"/>
            </a:endParaRPr>
          </a:p>
          <a:p>
            <a:pPr lvl="0"/>
            <a:r>
              <a:rPr lang="fr-FR" sz="1200" dirty="0">
                <a:latin typeface="Calibri" panose="020F0502020204030204" pitchFamily="34" charset="0"/>
                <a:ea typeface="Calibri" panose="020F0502020204030204" pitchFamily="34" charset="0"/>
              </a:rPr>
              <a:t>Tous ces points devraient   favoriser un bon entretien, gage de durabilité des travaux.</a:t>
            </a:r>
            <a:endParaRPr lang="fr-FR" sz="1200" dirty="0">
              <a:effectLst/>
              <a:latin typeface="Calibri" panose="020F0502020204030204" pitchFamily="34" charset="0"/>
              <a:ea typeface="Calibri" panose="020F0502020204030204" pitchFamily="34" charset="0"/>
            </a:endParaRPr>
          </a:p>
        </p:txBody>
      </p:sp>
      <p:pic>
        <p:nvPicPr>
          <p:cNvPr id="17" name="Image 16">
            <a:extLst>
              <a:ext uri="{FF2B5EF4-FFF2-40B4-BE49-F238E27FC236}">
                <a16:creationId xmlns:a16="http://schemas.microsoft.com/office/drawing/2014/main" id="{FCE3D4E9-3CDE-4B37-B28E-B5B42EBAB1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195098">
            <a:off x="4588463" y="1559443"/>
            <a:ext cx="2947457" cy="3929946"/>
          </a:xfrm>
          <a:prstGeom prst="rect">
            <a:avLst/>
          </a:prstGeom>
          <a:effectLst>
            <a:outerShdw blurRad="50800" dist="63500" dir="2700000" algn="tl" rotWithShape="0">
              <a:schemeClr val="tx1">
                <a:lumMod val="85000"/>
                <a:lumOff val="15000"/>
                <a:alpha val="75000"/>
              </a:schemeClr>
            </a:outerShdw>
          </a:effectLst>
        </p:spPr>
      </p:pic>
      <p:pic>
        <p:nvPicPr>
          <p:cNvPr id="12" name="Image 11">
            <a:extLst>
              <a:ext uri="{FF2B5EF4-FFF2-40B4-BE49-F238E27FC236}">
                <a16:creationId xmlns:a16="http://schemas.microsoft.com/office/drawing/2014/main" id="{CC66C705-053C-4904-844D-82955C5F01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1167762">
            <a:off x="9056280" y="782083"/>
            <a:ext cx="2621555" cy="1754531"/>
          </a:xfrm>
          <a:prstGeom prst="rect">
            <a:avLst/>
          </a:prstGeom>
          <a:effectLst>
            <a:outerShdw blurRad="50800" dist="63500" dir="2700000" algn="tl" rotWithShape="0">
              <a:schemeClr val="tx1">
                <a:lumMod val="85000"/>
                <a:lumOff val="15000"/>
                <a:alpha val="75000"/>
              </a:schemeClr>
            </a:outerShdw>
          </a:effectLst>
        </p:spPr>
      </p:pic>
      <p:sp>
        <p:nvSpPr>
          <p:cNvPr id="15" name="ZoneTexte 14">
            <a:extLst>
              <a:ext uri="{FF2B5EF4-FFF2-40B4-BE49-F238E27FC236}">
                <a16:creationId xmlns:a16="http://schemas.microsoft.com/office/drawing/2014/main" id="{2A4366A1-FC1B-45FD-B042-752D34CB201E}"/>
              </a:ext>
            </a:extLst>
          </p:cNvPr>
          <p:cNvSpPr txBox="1"/>
          <p:nvPr/>
        </p:nvSpPr>
        <p:spPr>
          <a:xfrm>
            <a:off x="8222241" y="571846"/>
            <a:ext cx="2593840" cy="369332"/>
          </a:xfrm>
          <a:prstGeom prst="rect">
            <a:avLst/>
          </a:prstGeom>
          <a:solidFill>
            <a:schemeClr val="bg1">
              <a:lumMod val="95000"/>
              <a:alpha val="65000"/>
            </a:schemeClr>
          </a:solidFill>
        </p:spPr>
        <p:txBody>
          <a:bodyPr wrap="square">
            <a:spAutoFit/>
          </a:bodyPr>
          <a:lstStyle/>
          <a:p>
            <a:r>
              <a:rPr lang="fr-FR" sz="1800" dirty="0">
                <a:latin typeface="Arial Rounded MT Bold" panose="020F0704030504030204" pitchFamily="34" charset="0"/>
              </a:rPr>
              <a:t>Personnel d’entretien </a:t>
            </a:r>
            <a:endParaRPr lang="fr-FR" dirty="0">
              <a:latin typeface="Arial Rounded MT Bold" panose="020F0704030504030204" pitchFamily="34" charset="0"/>
            </a:endParaRPr>
          </a:p>
        </p:txBody>
      </p:sp>
    </p:spTree>
    <p:extLst>
      <p:ext uri="{BB962C8B-B14F-4D97-AF65-F5344CB8AC3E}">
        <p14:creationId xmlns:p14="http://schemas.microsoft.com/office/powerpoint/2010/main" val="25104363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7530</Words>
  <Application>Microsoft Office PowerPoint</Application>
  <PresentationFormat>Grand écran</PresentationFormat>
  <Paragraphs>500</Paragraphs>
  <Slides>24</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Arial</vt:lpstr>
      <vt:lpstr>Arial Rounded MT Bold</vt:lpstr>
      <vt:lpstr>Calibri</vt:lpstr>
      <vt:lpstr>Calibri Light</vt:lpstr>
      <vt:lpstr>Calibri-Light</vt:lpstr>
      <vt:lpstr>CourierNewPSMT</vt:lpstr>
      <vt:lpstr>Symbol</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GOBLET</dc:creator>
  <cp:lastModifiedBy>Christian GOBLET</cp:lastModifiedBy>
  <cp:revision>143</cp:revision>
  <dcterms:created xsi:type="dcterms:W3CDTF">2020-03-12T08:39:28Z</dcterms:created>
  <dcterms:modified xsi:type="dcterms:W3CDTF">2021-09-13T07:25:25Z</dcterms:modified>
</cp:coreProperties>
</file>