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3" r:id="rId2"/>
    <p:sldId id="264" r:id="rId3"/>
    <p:sldId id="256" r:id="rId4"/>
    <p:sldId id="257" r:id="rId5"/>
    <p:sldId id="258" r:id="rId6"/>
    <p:sldId id="259" r:id="rId7"/>
    <p:sldId id="260" r:id="rId8"/>
    <p:sldId id="261" r:id="rId9"/>
    <p:sldId id="262" r:id="rId10"/>
    <p:sldId id="265" r:id="rId11"/>
  </p:sldIdLst>
  <p:sldSz cx="12192000" cy="6858000"/>
  <p:notesSz cx="6742113"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90" y="2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620CC2-3A82-4812-89EE-FD39B98FB93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D165B42B-36AA-449E-9749-779C35FB51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D008FC16-6565-49B8-95EB-56CA576284D7}"/>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5" name="Espace réservé du pied de page 4">
            <a:extLst>
              <a:ext uri="{FF2B5EF4-FFF2-40B4-BE49-F238E27FC236}">
                <a16:creationId xmlns:a16="http://schemas.microsoft.com/office/drawing/2014/main" id="{EAAC65CF-7168-4E32-BA58-45264D422F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8E29B2B-1AC9-4012-A5E2-6D083E3C86F7}"/>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288398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A77D2A-E322-4EAE-9B30-448B7F880E47}"/>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90FE76E-DE24-4F1E-AE2D-AB95529DA6D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9EA54C-A885-4B2C-98CF-11FC5B9646F7}"/>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5" name="Espace réservé du pied de page 4">
            <a:extLst>
              <a:ext uri="{FF2B5EF4-FFF2-40B4-BE49-F238E27FC236}">
                <a16:creationId xmlns:a16="http://schemas.microsoft.com/office/drawing/2014/main" id="{983CF23A-4BC1-4583-AD28-A911DE71707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60508F-1863-46FE-9FBD-69625DA4EA5D}"/>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951282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94339A9-A681-4557-915D-0AE719DEB35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90717F5-038B-42D9-B7A6-13D650ADFA2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97841DE-87EF-49EA-8125-65D0D054AEAA}"/>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5" name="Espace réservé du pied de page 4">
            <a:extLst>
              <a:ext uri="{FF2B5EF4-FFF2-40B4-BE49-F238E27FC236}">
                <a16:creationId xmlns:a16="http://schemas.microsoft.com/office/drawing/2014/main" id="{BD03F101-5666-4FD6-A56B-4D902BAFDE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87BF687-5F07-4C24-9E1C-CFF46FC4CB9B}"/>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2878129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BC2EB8-3237-4F26-B678-E9BF7C9FE11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D1CC380-328E-48C5-A62E-3AE84F59D2A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0EA25F-FF99-4ED7-A5FC-90EC6C80B624}"/>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5" name="Espace réservé du pied de page 4">
            <a:extLst>
              <a:ext uri="{FF2B5EF4-FFF2-40B4-BE49-F238E27FC236}">
                <a16:creationId xmlns:a16="http://schemas.microsoft.com/office/drawing/2014/main" id="{FB78702C-0B6C-46DD-924D-FC6A32916EE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853D83B-1ACD-44FC-B153-E993956E0714}"/>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19392409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175E01B-FCA5-4A2A-BE3F-F4923F66E41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8B74BBE2-05A1-4573-B68E-C8D0B71C3E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8862505-12CD-4140-8159-79617FE04415}"/>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5" name="Espace réservé du pied de page 4">
            <a:extLst>
              <a:ext uri="{FF2B5EF4-FFF2-40B4-BE49-F238E27FC236}">
                <a16:creationId xmlns:a16="http://schemas.microsoft.com/office/drawing/2014/main" id="{090C1BD7-6D12-45F3-99DF-7DB0E0A519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BBFD551-2E08-445E-AE35-E6F4BCF5CD47}"/>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546547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182321B-D083-4C00-8866-0A3101F3B49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6A88651-C636-43D9-B05B-E00385730029}"/>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AD4813F-3696-4735-9C76-7F3B79EAFD74}"/>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1F447522-E561-41CC-9EA6-3A6045EDD9E4}"/>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6" name="Espace réservé du pied de page 5">
            <a:extLst>
              <a:ext uri="{FF2B5EF4-FFF2-40B4-BE49-F238E27FC236}">
                <a16:creationId xmlns:a16="http://schemas.microsoft.com/office/drawing/2014/main" id="{1D019BB5-3641-4C42-B3B7-CA1817D8C4F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CADA5F8-67D1-4B45-95ED-15BD03117BFE}"/>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20390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43D20D-FBD4-4B9C-A15D-3E60FD99016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FFE7365-542F-453E-8108-C08E27957E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B6B0232-09C8-401F-877B-F10E1E0D9FC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CD270142-03F6-46F6-84F5-D8B2A1209D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0D021B4-A673-40B9-B71D-F598181AC752}"/>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6EB1E47-4668-4B28-AB38-A4C493523CCE}"/>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8" name="Espace réservé du pied de page 7">
            <a:extLst>
              <a:ext uri="{FF2B5EF4-FFF2-40B4-BE49-F238E27FC236}">
                <a16:creationId xmlns:a16="http://schemas.microsoft.com/office/drawing/2014/main" id="{B48489C4-EE8C-4F5E-8133-EA74A2F6BA28}"/>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FE4C0BA-A984-4B31-9271-8EE4089AAB55}"/>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1631578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D81DCA-2B53-466F-80BC-AB3B233061C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A070257-1A9D-44FE-9F5E-DBD8B80E2743}"/>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4" name="Espace réservé du pied de page 3">
            <a:extLst>
              <a:ext uri="{FF2B5EF4-FFF2-40B4-BE49-F238E27FC236}">
                <a16:creationId xmlns:a16="http://schemas.microsoft.com/office/drawing/2014/main" id="{312E9AD5-D80F-4E12-8FAD-EA5E8ECFF5CE}"/>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404BACC5-4F2A-4A6D-A138-88177E4050D5}"/>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7328321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905B8D7-6136-4B6C-A309-3B17B3E4A0D2}"/>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3" name="Espace réservé du pied de page 2">
            <a:extLst>
              <a:ext uri="{FF2B5EF4-FFF2-40B4-BE49-F238E27FC236}">
                <a16:creationId xmlns:a16="http://schemas.microsoft.com/office/drawing/2014/main" id="{021DBE98-8EF0-4165-8777-92B28031FFF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F0858AF-7B01-4420-9D39-B5ED48CD7952}"/>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26847554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E8A6511-B6F4-48F4-BD12-CBDF7146217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C77BB53-B456-4A36-8BA2-A8A4DF48AD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ED960177-3F9D-466A-95DE-2BA45E445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E74277C-B063-4AE2-AE53-366FCDB20550}"/>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6" name="Espace réservé du pied de page 5">
            <a:extLst>
              <a:ext uri="{FF2B5EF4-FFF2-40B4-BE49-F238E27FC236}">
                <a16:creationId xmlns:a16="http://schemas.microsoft.com/office/drawing/2014/main" id="{C99AC284-B062-42F8-AB55-CCFFAA4E856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7AD11EE-420B-455B-A398-0080C906716E}"/>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1500062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0733AA-0F54-4A11-931E-87355F9369B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AD84DB6-573A-4733-AA0A-DB7010053F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61DBE0CB-51A8-4C40-9D30-FBE2E14FC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6F86992-02A7-4A7A-9754-307A0B3230BA}"/>
              </a:ext>
            </a:extLst>
          </p:cNvPr>
          <p:cNvSpPr>
            <a:spLocks noGrp="1"/>
          </p:cNvSpPr>
          <p:nvPr>
            <p:ph type="dt" sz="half" idx="10"/>
          </p:nvPr>
        </p:nvSpPr>
        <p:spPr/>
        <p:txBody>
          <a:bodyPr/>
          <a:lstStyle/>
          <a:p>
            <a:fld id="{6969FEBB-A969-4E12-8A73-13B4D0A9EDFB}" type="datetimeFigureOut">
              <a:rPr lang="fr-FR" smtClean="0"/>
              <a:t>19/04/2020</a:t>
            </a:fld>
            <a:endParaRPr lang="fr-FR"/>
          </a:p>
        </p:txBody>
      </p:sp>
      <p:sp>
        <p:nvSpPr>
          <p:cNvPr id="6" name="Espace réservé du pied de page 5">
            <a:extLst>
              <a:ext uri="{FF2B5EF4-FFF2-40B4-BE49-F238E27FC236}">
                <a16:creationId xmlns:a16="http://schemas.microsoft.com/office/drawing/2014/main" id="{F81813B9-434B-4F46-BE40-1F090680D35C}"/>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62B9AF-B5F2-4F28-B541-402E1DBC3ADF}"/>
              </a:ext>
            </a:extLst>
          </p:cNvPr>
          <p:cNvSpPr>
            <a:spLocks noGrp="1"/>
          </p:cNvSpPr>
          <p:nvPr>
            <p:ph type="sldNum" sz="quarter" idx="12"/>
          </p:nvPr>
        </p:nvSpPr>
        <p:spPr/>
        <p:txBody>
          <a:bodyPr/>
          <a:lstStyle/>
          <a:p>
            <a:fld id="{F4DB3A0C-AD88-4193-AB07-B20015647BC9}" type="slidenum">
              <a:rPr lang="fr-FR" smtClean="0"/>
              <a:t>‹N°›</a:t>
            </a:fld>
            <a:endParaRPr lang="fr-FR"/>
          </a:p>
        </p:txBody>
      </p:sp>
    </p:spTree>
    <p:extLst>
      <p:ext uri="{BB962C8B-B14F-4D97-AF65-F5344CB8AC3E}">
        <p14:creationId xmlns:p14="http://schemas.microsoft.com/office/powerpoint/2010/main" val="391336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3A3A6F1-4E9B-4C52-90E2-2C0FE0EC82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A5F078C-FCAE-494F-8D03-30E0E22101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EB95653-0723-4426-AB95-3B332FB16A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69FEBB-A969-4E12-8A73-13B4D0A9EDFB}" type="datetimeFigureOut">
              <a:rPr lang="fr-FR" smtClean="0"/>
              <a:t>19/04/2020</a:t>
            </a:fld>
            <a:endParaRPr lang="fr-FR"/>
          </a:p>
        </p:txBody>
      </p:sp>
      <p:sp>
        <p:nvSpPr>
          <p:cNvPr id="5" name="Espace réservé du pied de page 4">
            <a:extLst>
              <a:ext uri="{FF2B5EF4-FFF2-40B4-BE49-F238E27FC236}">
                <a16:creationId xmlns:a16="http://schemas.microsoft.com/office/drawing/2014/main" id="{B1090955-22AA-43F9-AA3C-2F9AE0DC7E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36F1F9D-E61F-49EB-8E3B-0D15A65BD5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DB3A0C-AD88-4193-AB07-B20015647BC9}" type="slidenum">
              <a:rPr lang="fr-FR" smtClean="0"/>
              <a:t>‹N°›</a:t>
            </a:fld>
            <a:endParaRPr lang="fr-FR"/>
          </a:p>
        </p:txBody>
      </p:sp>
    </p:spTree>
    <p:extLst>
      <p:ext uri="{BB962C8B-B14F-4D97-AF65-F5344CB8AC3E}">
        <p14:creationId xmlns:p14="http://schemas.microsoft.com/office/powerpoint/2010/main" val="16623727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mailto:cg@chfr.be" TargetMode="External"/><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A1C21A-FF43-417B-B9DF-35BFFAAA00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404" y="3551315"/>
            <a:ext cx="4105478" cy="2057016"/>
          </a:xfrm>
          <a:prstGeom prst="rect">
            <a:avLst/>
          </a:prstGeom>
        </p:spPr>
      </p:pic>
      <p:sp>
        <p:nvSpPr>
          <p:cNvPr id="4" name="ZoneTexte 3">
            <a:extLst>
              <a:ext uri="{FF2B5EF4-FFF2-40B4-BE49-F238E27FC236}">
                <a16:creationId xmlns:a16="http://schemas.microsoft.com/office/drawing/2014/main" id="{54203CBC-560F-4110-8251-A736AA95CDF6}"/>
              </a:ext>
            </a:extLst>
          </p:cNvPr>
          <p:cNvSpPr txBox="1"/>
          <p:nvPr/>
        </p:nvSpPr>
        <p:spPr>
          <a:xfrm>
            <a:off x="499573" y="281704"/>
            <a:ext cx="4105479" cy="1877437"/>
          </a:xfrm>
          <a:prstGeom prst="rect">
            <a:avLst/>
          </a:prstGeom>
          <a:noFill/>
        </p:spPr>
        <p:txBody>
          <a:bodyPr wrap="square" rtlCol="0">
            <a:spAutoFit/>
          </a:bodyPr>
          <a:lstStyle/>
          <a:p>
            <a:r>
              <a:rPr lang="fr-FR" sz="3600" dirty="0">
                <a:latin typeface="Arial Rounded MT Bold" panose="020F0704030504030204" pitchFamily="34" charset="0"/>
              </a:rPr>
              <a:t>Le Triangle  </a:t>
            </a:r>
            <a:r>
              <a:rPr lang="fr-FR" sz="2000" dirty="0">
                <a:latin typeface="Arial Rounded MT Bold" panose="020F0704030504030204" pitchFamily="34" charset="0"/>
              </a:rPr>
              <a:t>asbl</a:t>
            </a:r>
          </a:p>
          <a:p>
            <a:endParaRPr lang="fr-FR" sz="2000" dirty="0">
              <a:latin typeface="Arial Rounded MT Bold" panose="020F0704030504030204" pitchFamily="34" charset="0"/>
            </a:endParaRPr>
          </a:p>
          <a:p>
            <a:r>
              <a:rPr lang="fr-FR" sz="2000" dirty="0">
                <a:latin typeface="Arial Rounded MT Bold" panose="020F0704030504030204" pitchFamily="34" charset="0"/>
              </a:rPr>
              <a:t>Hébergement de familles</a:t>
            </a:r>
          </a:p>
          <a:p>
            <a:r>
              <a:rPr lang="fr-FR" sz="2000" dirty="0">
                <a:latin typeface="Arial Rounded MT Bold" panose="020F0704030504030204" pitchFamily="34" charset="0"/>
              </a:rPr>
              <a:t>Abri de nuit</a:t>
            </a:r>
          </a:p>
          <a:p>
            <a:r>
              <a:rPr lang="fr-FR" sz="2000" dirty="0">
                <a:latin typeface="Arial Rounded MT Bold" panose="020F0704030504030204" pitchFamily="34" charset="0"/>
              </a:rPr>
              <a:t>Accueil de jour</a:t>
            </a:r>
            <a:endParaRPr lang="fr-FR" dirty="0">
              <a:latin typeface="Arial Rounded MT Bold" panose="020F0704030504030204" pitchFamily="34" charset="0"/>
            </a:endParaRPr>
          </a:p>
        </p:txBody>
      </p:sp>
      <p:grpSp>
        <p:nvGrpSpPr>
          <p:cNvPr id="13" name="Groupe 12">
            <a:extLst>
              <a:ext uri="{FF2B5EF4-FFF2-40B4-BE49-F238E27FC236}">
                <a16:creationId xmlns:a16="http://schemas.microsoft.com/office/drawing/2014/main" id="{08D7CE9C-BE49-47D3-93A2-6EBA1E9F7FD0}"/>
              </a:ext>
            </a:extLst>
          </p:cNvPr>
          <p:cNvGrpSpPr/>
          <p:nvPr/>
        </p:nvGrpSpPr>
        <p:grpSpPr>
          <a:xfrm>
            <a:off x="5251374" y="565638"/>
            <a:ext cx="6139926" cy="5131814"/>
            <a:chOff x="5416628" y="1517877"/>
            <a:chExt cx="6139926" cy="5131814"/>
          </a:xfrm>
        </p:grpSpPr>
        <p:sp>
          <p:nvSpPr>
            <p:cNvPr id="6" name="ZoneTexte 5">
              <a:extLst>
                <a:ext uri="{FF2B5EF4-FFF2-40B4-BE49-F238E27FC236}">
                  <a16:creationId xmlns:a16="http://schemas.microsoft.com/office/drawing/2014/main" id="{0B99F3F4-489A-4B67-8B62-C7484ED48603}"/>
                </a:ext>
              </a:extLst>
            </p:cNvPr>
            <p:cNvSpPr txBox="1"/>
            <p:nvPr/>
          </p:nvSpPr>
          <p:spPr>
            <a:xfrm>
              <a:off x="5416628" y="1517877"/>
              <a:ext cx="6139926" cy="923330"/>
            </a:xfrm>
            <a:prstGeom prst="rect">
              <a:avLst/>
            </a:prstGeom>
            <a:noFill/>
          </p:spPr>
          <p:txBody>
            <a:bodyPr wrap="square" rtlCol="0">
              <a:spAutoFit/>
            </a:bodyPr>
            <a:lstStyle/>
            <a:p>
              <a:r>
                <a:rPr lang="fr-FR" dirty="0"/>
                <a:t>Depuis plus de 25 ans, le </a:t>
              </a:r>
              <a:r>
                <a:rPr lang="fr-BE" dirty="0"/>
                <a:t>Triangle fait partie, avec d’autres asbl, de la continuation de l’œuvre du juge Bracq auprès des plus démunis de la région de Charleroi.</a:t>
              </a:r>
              <a:endParaRPr lang="fr-FR" dirty="0"/>
            </a:p>
          </p:txBody>
        </p:sp>
        <p:pic>
          <p:nvPicPr>
            <p:cNvPr id="10" name="Image 9">
              <a:extLst>
                <a:ext uri="{FF2B5EF4-FFF2-40B4-BE49-F238E27FC236}">
                  <a16:creationId xmlns:a16="http://schemas.microsoft.com/office/drawing/2014/main" id="{59FF4BBC-9A46-41F6-99D9-6A220F8D9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4633" y="2453679"/>
              <a:ext cx="1761723" cy="1336608"/>
            </a:xfrm>
            <a:prstGeom prst="rect">
              <a:avLst/>
            </a:prstGeom>
          </p:spPr>
        </p:pic>
        <p:sp>
          <p:nvSpPr>
            <p:cNvPr id="11" name="ZoneTexte 10">
              <a:extLst>
                <a:ext uri="{FF2B5EF4-FFF2-40B4-BE49-F238E27FC236}">
                  <a16:creationId xmlns:a16="http://schemas.microsoft.com/office/drawing/2014/main" id="{C14BD234-1A8C-4004-A366-D37F714D9206}"/>
                </a:ext>
              </a:extLst>
            </p:cNvPr>
            <p:cNvSpPr txBox="1"/>
            <p:nvPr/>
          </p:nvSpPr>
          <p:spPr>
            <a:xfrm>
              <a:off x="5416628" y="3787369"/>
              <a:ext cx="6139926" cy="2862322"/>
            </a:xfrm>
            <a:prstGeom prst="rect">
              <a:avLst/>
            </a:prstGeom>
            <a:noFill/>
          </p:spPr>
          <p:txBody>
            <a:bodyPr wrap="square" rtlCol="0">
              <a:spAutoFit/>
            </a:bodyPr>
            <a:lstStyle/>
            <a:p>
              <a:r>
                <a:rPr lang="fr-FR" u="sng" dirty="0"/>
                <a:t>Hébergement des familles</a:t>
              </a:r>
            </a:p>
            <a:p>
              <a:pPr marL="285750" indent="-285750">
                <a:buFont typeface="Wingdings" panose="05000000000000000000" pitchFamily="2" charset="2"/>
                <a:buChar char="ü"/>
              </a:pPr>
              <a:r>
                <a:rPr lang="fr-FR" dirty="0"/>
                <a:t>Organisation des logements par famille au lieu d’un accueil semi-communautaire.</a:t>
              </a:r>
            </a:p>
            <a:p>
              <a:pPr marL="285750" indent="-285750">
                <a:buFont typeface="Wingdings" panose="05000000000000000000" pitchFamily="2" charset="2"/>
                <a:buChar char="ü"/>
              </a:pPr>
              <a:r>
                <a:rPr lang="fr-FR" dirty="0"/>
                <a:t>Mise à disposition de zones d’accueil, de détente, de travail.</a:t>
              </a:r>
            </a:p>
            <a:p>
              <a:pPr marL="285750" indent="-285750">
                <a:buFont typeface="Wingdings" panose="05000000000000000000" pitchFamily="2" charset="2"/>
                <a:buChar char="ü"/>
              </a:pPr>
              <a:r>
                <a:rPr lang="fr-FR" dirty="0"/>
                <a:t>Meilleure organisation des locaux du personnel pour favoriser les échanges.</a:t>
              </a:r>
            </a:p>
            <a:p>
              <a:r>
                <a:rPr lang="fr-FR" u="sng" dirty="0"/>
                <a:t>Abri de nuit</a:t>
              </a:r>
              <a:endParaRPr lang="fr-FR" dirty="0"/>
            </a:p>
            <a:p>
              <a:pPr marL="285750" indent="-285750">
                <a:buFont typeface="Wingdings" panose="05000000000000000000" pitchFamily="2" charset="2"/>
                <a:buChar char="ü"/>
              </a:pPr>
              <a:r>
                <a:rPr lang="fr-FR" dirty="0"/>
                <a:t>Couchages personnels au lieu de dortoirs</a:t>
              </a:r>
            </a:p>
            <a:p>
              <a:r>
                <a:rPr lang="fr-FR" u="sng" dirty="0"/>
                <a:t>Accueil de jour</a:t>
              </a:r>
              <a:endParaRPr lang="fr-FR" dirty="0"/>
            </a:p>
            <a:p>
              <a:pPr marL="285750" indent="-285750">
                <a:buFont typeface="Wingdings" panose="05000000000000000000" pitchFamily="2" charset="2"/>
                <a:buChar char="ü"/>
              </a:pPr>
              <a:r>
                <a:rPr lang="fr-FR" dirty="0"/>
                <a:t>Mise en place harmonieuse de ce nouveau service.</a:t>
              </a:r>
            </a:p>
          </p:txBody>
        </p:sp>
        <p:sp>
          <p:nvSpPr>
            <p:cNvPr id="12" name="ZoneTexte 11">
              <a:extLst>
                <a:ext uri="{FF2B5EF4-FFF2-40B4-BE49-F238E27FC236}">
                  <a16:creationId xmlns:a16="http://schemas.microsoft.com/office/drawing/2014/main" id="{B784734F-5721-406A-886B-D1C15EEE568E}"/>
                </a:ext>
              </a:extLst>
            </p:cNvPr>
            <p:cNvSpPr txBox="1"/>
            <p:nvPr/>
          </p:nvSpPr>
          <p:spPr>
            <a:xfrm>
              <a:off x="5416628" y="2606456"/>
              <a:ext cx="3503360" cy="1015663"/>
            </a:xfrm>
            <a:prstGeom prst="rect">
              <a:avLst/>
            </a:prstGeom>
            <a:noFill/>
          </p:spPr>
          <p:txBody>
            <a:bodyPr wrap="square" rtlCol="0">
              <a:spAutoFit/>
            </a:bodyPr>
            <a:lstStyle/>
            <a:p>
              <a:r>
                <a:rPr lang="fr-FR" sz="2000" b="1" dirty="0">
                  <a:solidFill>
                    <a:schemeClr val="tx2">
                      <a:lumMod val="50000"/>
                    </a:schemeClr>
                  </a:solidFill>
                </a:rPr>
                <a:t>Pour améliorer nos services et</a:t>
              </a:r>
            </a:p>
            <a:p>
              <a:r>
                <a:rPr lang="fr-FR" sz="2000" b="1" dirty="0">
                  <a:solidFill>
                    <a:schemeClr val="tx2">
                      <a:lumMod val="50000"/>
                    </a:schemeClr>
                  </a:solidFill>
                </a:rPr>
                <a:t>leur offrir un meilleur accueil </a:t>
              </a:r>
            </a:p>
            <a:p>
              <a:r>
                <a:rPr lang="fr-FR" sz="2000" b="1" dirty="0">
                  <a:solidFill>
                    <a:schemeClr val="tx2">
                      <a:lumMod val="50000"/>
                    </a:schemeClr>
                  </a:solidFill>
                </a:rPr>
                <a:t>nous avons besoin de vous !</a:t>
              </a:r>
            </a:p>
          </p:txBody>
        </p:sp>
      </p:grpSp>
      <p:sp>
        <p:nvSpPr>
          <p:cNvPr id="14" name="ZoneTexte 13">
            <a:extLst>
              <a:ext uri="{FF2B5EF4-FFF2-40B4-BE49-F238E27FC236}">
                <a16:creationId xmlns:a16="http://schemas.microsoft.com/office/drawing/2014/main" id="{B90A1D80-C026-4238-8CCE-FE47E2EF3067}"/>
              </a:ext>
            </a:extLst>
          </p:cNvPr>
          <p:cNvSpPr txBox="1"/>
          <p:nvPr/>
        </p:nvSpPr>
        <p:spPr>
          <a:xfrm>
            <a:off x="281001" y="6160157"/>
            <a:ext cx="11629998" cy="523220"/>
          </a:xfrm>
          <a:prstGeom prst="rect">
            <a:avLst/>
          </a:prstGeom>
          <a:noFill/>
        </p:spPr>
        <p:txBody>
          <a:bodyPr wrap="square" rtlCol="0">
            <a:spAutoFit/>
          </a:bodyPr>
          <a:lstStyle/>
          <a:p>
            <a:r>
              <a:rPr lang="fr-FR" sz="1400" dirty="0"/>
              <a:t>LE TRIANGLE – asbl fondée en 2004 – n° d’entreprise BE0864153105 - </a:t>
            </a:r>
            <a:r>
              <a:rPr lang="fr-BE" sz="1400" dirty="0"/>
              <a:t> NACE-BEL (BE 2008) : Services sociaux généraux avec hébergement (87902) </a:t>
            </a:r>
            <a:r>
              <a:rPr lang="fr-FR" sz="1400" dirty="0"/>
              <a:t>  </a:t>
            </a:r>
          </a:p>
          <a:p>
            <a:r>
              <a:rPr lang="fr-FR" sz="1400" dirty="0"/>
              <a:t>Membre de l’AMA (association des maisons d’accueil) – subventionné par la Région Wallonne,  le CPAS et le Relais Social  de Charleroi, Cap 48,…</a:t>
            </a:r>
          </a:p>
        </p:txBody>
      </p:sp>
    </p:spTree>
    <p:extLst>
      <p:ext uri="{BB962C8B-B14F-4D97-AF65-F5344CB8AC3E}">
        <p14:creationId xmlns:p14="http://schemas.microsoft.com/office/powerpoint/2010/main" val="3548234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674A44-F495-48F6-A4FE-BB1C647FD7B2}"/>
              </a:ext>
            </a:extLst>
          </p:cNvPr>
          <p:cNvSpPr/>
          <p:nvPr/>
        </p:nvSpPr>
        <p:spPr>
          <a:xfrm>
            <a:off x="555086" y="551103"/>
            <a:ext cx="6096000" cy="1877437"/>
          </a:xfrm>
          <a:prstGeom prst="rect">
            <a:avLst/>
          </a:prstGeom>
        </p:spPr>
        <p:txBody>
          <a:bodyPr>
            <a:spAutoFit/>
          </a:bodyPr>
          <a:lstStyle/>
          <a:p>
            <a:r>
              <a:rPr lang="fr-FR" sz="2000" b="1" dirty="0"/>
              <a:t>Le Triangle asbl</a:t>
            </a:r>
          </a:p>
          <a:p>
            <a:r>
              <a:rPr lang="fr-FR" sz="2000" dirty="0"/>
              <a:t>Rue du Beau Site, 28</a:t>
            </a:r>
          </a:p>
          <a:p>
            <a:r>
              <a:rPr lang="fr-FR" sz="2000" dirty="0"/>
              <a:t>6032 Mont-sur-Marchienne</a:t>
            </a:r>
          </a:p>
          <a:p>
            <a:endParaRPr lang="fr-FR" sz="2000" dirty="0"/>
          </a:p>
          <a:p>
            <a:r>
              <a:rPr lang="fr-FR" dirty="0"/>
              <a:t>Tél. 	</a:t>
            </a:r>
            <a:r>
              <a:rPr lang="fr-FR" b="1" dirty="0"/>
              <a:t>+32 (0)71 43 80 06</a:t>
            </a:r>
          </a:p>
          <a:p>
            <a:r>
              <a:rPr lang="fr-FR" dirty="0"/>
              <a:t>Email 	</a:t>
            </a:r>
            <a:r>
              <a:rPr lang="fr-FR" b="1" dirty="0"/>
              <a:t>direction.admin@letriangleasbl.be</a:t>
            </a:r>
          </a:p>
        </p:txBody>
      </p:sp>
      <p:sp>
        <p:nvSpPr>
          <p:cNvPr id="3" name="ZoneTexte 2">
            <a:extLst>
              <a:ext uri="{FF2B5EF4-FFF2-40B4-BE49-F238E27FC236}">
                <a16:creationId xmlns:a16="http://schemas.microsoft.com/office/drawing/2014/main" id="{AC81B98F-75E3-4454-B60A-526D58B354A0}"/>
              </a:ext>
            </a:extLst>
          </p:cNvPr>
          <p:cNvSpPr txBox="1"/>
          <p:nvPr/>
        </p:nvSpPr>
        <p:spPr>
          <a:xfrm>
            <a:off x="555086" y="3090410"/>
            <a:ext cx="8013284" cy="2862322"/>
          </a:xfrm>
          <a:prstGeom prst="rect">
            <a:avLst/>
          </a:prstGeom>
          <a:noFill/>
        </p:spPr>
        <p:txBody>
          <a:bodyPr wrap="none" rtlCol="0">
            <a:spAutoFit/>
          </a:bodyPr>
          <a:lstStyle/>
          <a:p>
            <a:r>
              <a:rPr lang="fr-FR" sz="2000" dirty="0"/>
              <a:t>Une question ?</a:t>
            </a:r>
          </a:p>
          <a:p>
            <a:r>
              <a:rPr lang="fr-FR" sz="2000" dirty="0"/>
              <a:t>Une proposition ?</a:t>
            </a:r>
          </a:p>
          <a:p>
            <a:r>
              <a:rPr lang="fr-FR" sz="2000" dirty="0"/>
              <a:t>Une visite des lieux ? </a:t>
            </a:r>
          </a:p>
          <a:p>
            <a:r>
              <a:rPr lang="fr-FR" sz="2000" dirty="0"/>
              <a:t>Envie de nous aider ?</a:t>
            </a:r>
          </a:p>
          <a:p>
            <a:endParaRPr lang="fr-FR" sz="2000" dirty="0"/>
          </a:p>
          <a:p>
            <a:r>
              <a:rPr lang="fr-FR" sz="2000" dirty="0"/>
              <a:t>Prenez contact avec nous.</a:t>
            </a:r>
          </a:p>
          <a:p>
            <a:r>
              <a:rPr lang="fr-FR" sz="2000" dirty="0"/>
              <a:t>Nous serons en mesure de vous expliquer en détail notre projet et</a:t>
            </a:r>
          </a:p>
          <a:p>
            <a:r>
              <a:rPr lang="fr-FR" sz="2000" dirty="0"/>
              <a:t>de témoigner de notre volonté de toujours mieux aider les plus démunis,</a:t>
            </a:r>
          </a:p>
          <a:p>
            <a:r>
              <a:rPr lang="fr-FR" sz="2000" dirty="0"/>
              <a:t>grâce aussi au professionnalisme et l’enthousiasme de toute l’équipe.</a:t>
            </a:r>
          </a:p>
        </p:txBody>
      </p:sp>
      <p:pic>
        <p:nvPicPr>
          <p:cNvPr id="6" name="Image 5">
            <a:extLst>
              <a:ext uri="{FF2B5EF4-FFF2-40B4-BE49-F238E27FC236}">
                <a16:creationId xmlns:a16="http://schemas.microsoft.com/office/drawing/2014/main" id="{2195A636-55FC-418D-9DCD-112A29FCBE83}"/>
              </a:ext>
            </a:extLst>
          </p:cNvPr>
          <p:cNvPicPr>
            <a:picLocks noChangeAspect="1"/>
          </p:cNvPicPr>
          <p:nvPr/>
        </p:nvPicPr>
        <p:blipFill rotWithShape="1">
          <a:blip r:embed="rId2">
            <a:extLst>
              <a:ext uri="{28A0092B-C50C-407E-A947-70E740481C1C}">
                <a14:useLocalDpi xmlns:a14="http://schemas.microsoft.com/office/drawing/2010/main" val="0"/>
              </a:ext>
            </a:extLst>
          </a:blip>
          <a:srcRect l="7992" t="6036" r="7515" b="7571"/>
          <a:stretch/>
        </p:blipFill>
        <p:spPr>
          <a:xfrm>
            <a:off x="5783855" y="412453"/>
            <a:ext cx="5569256" cy="4032174"/>
          </a:xfrm>
          <a:prstGeom prst="rect">
            <a:avLst/>
          </a:prstGeom>
        </p:spPr>
      </p:pic>
      <p:sp>
        <p:nvSpPr>
          <p:cNvPr id="7" name="ZoneTexte 6">
            <a:extLst>
              <a:ext uri="{FF2B5EF4-FFF2-40B4-BE49-F238E27FC236}">
                <a16:creationId xmlns:a16="http://schemas.microsoft.com/office/drawing/2014/main" id="{2B240BE4-53AF-410C-8444-CD6A5EFD0162}"/>
              </a:ext>
            </a:extLst>
          </p:cNvPr>
          <p:cNvSpPr txBox="1"/>
          <p:nvPr/>
        </p:nvSpPr>
        <p:spPr>
          <a:xfrm>
            <a:off x="6095999" y="4259961"/>
            <a:ext cx="5119171" cy="338554"/>
          </a:xfrm>
          <a:prstGeom prst="rect">
            <a:avLst/>
          </a:prstGeom>
          <a:noFill/>
        </p:spPr>
        <p:txBody>
          <a:bodyPr wrap="square" rtlCol="0">
            <a:spAutoFit/>
          </a:bodyPr>
          <a:lstStyle/>
          <a:p>
            <a:pPr algn="ctr"/>
            <a:r>
              <a:rPr lang="fr-FR" sz="1600" i="1" dirty="0"/>
              <a:t>Tous ensemble pour un meilleur service.</a:t>
            </a:r>
          </a:p>
        </p:txBody>
      </p:sp>
      <p:sp>
        <p:nvSpPr>
          <p:cNvPr id="8" name="ZoneTexte 7">
            <a:extLst>
              <a:ext uri="{FF2B5EF4-FFF2-40B4-BE49-F238E27FC236}">
                <a16:creationId xmlns:a16="http://schemas.microsoft.com/office/drawing/2014/main" id="{EB06CFD1-B535-46D2-9375-307379002C6C}"/>
              </a:ext>
            </a:extLst>
          </p:cNvPr>
          <p:cNvSpPr txBox="1"/>
          <p:nvPr/>
        </p:nvSpPr>
        <p:spPr>
          <a:xfrm>
            <a:off x="555086" y="6301648"/>
            <a:ext cx="11398215" cy="307777"/>
          </a:xfrm>
          <a:prstGeom prst="rect">
            <a:avLst/>
          </a:prstGeom>
          <a:noFill/>
        </p:spPr>
        <p:txBody>
          <a:bodyPr wrap="square" rtlCol="0">
            <a:spAutoFit/>
          </a:bodyPr>
          <a:lstStyle/>
          <a:p>
            <a:r>
              <a:rPr lang="fr-FR" sz="1400" dirty="0"/>
              <a:t>Editeur responsable : Christian GOBLET, Président et administrateur de l’asbl </a:t>
            </a:r>
            <a:r>
              <a:rPr lang="fr-FR" sz="1400" dirty="0">
                <a:solidFill>
                  <a:schemeClr val="tx2">
                    <a:lumMod val="50000"/>
                  </a:schemeClr>
                </a:solidFill>
              </a:rPr>
              <a:t>– </a:t>
            </a:r>
            <a:r>
              <a:rPr lang="fr-FR" sz="1400" dirty="0">
                <a:solidFill>
                  <a:schemeClr val="tx2">
                    <a:lumMod val="50000"/>
                  </a:schemeClr>
                </a:solidFill>
                <a:hlinkClick r:id="rId3">
                  <a:extLst>
                    <a:ext uri="{A12FA001-AC4F-418D-AE19-62706E023703}">
                      <ahyp:hlinkClr xmlns:ahyp="http://schemas.microsoft.com/office/drawing/2018/hyperlinkcolor" val="tx"/>
                    </a:ext>
                  </a:extLst>
                </a:hlinkClick>
              </a:rPr>
              <a:t>cg@chfr.be</a:t>
            </a:r>
            <a:r>
              <a:rPr lang="fr-FR" sz="1400" dirty="0">
                <a:solidFill>
                  <a:schemeClr val="tx2">
                    <a:lumMod val="50000"/>
                  </a:schemeClr>
                </a:solidFill>
              </a:rPr>
              <a:t> -  </a:t>
            </a:r>
            <a:r>
              <a:rPr lang="fr-FR" sz="1400" dirty="0"/>
              <a:t>0470/68 20 88</a:t>
            </a:r>
          </a:p>
        </p:txBody>
      </p:sp>
    </p:spTree>
    <p:extLst>
      <p:ext uri="{BB962C8B-B14F-4D97-AF65-F5344CB8AC3E}">
        <p14:creationId xmlns:p14="http://schemas.microsoft.com/office/powerpoint/2010/main" val="3467166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7267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80F53A2-960B-43AB-9B76-94C7EAF3D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6043" y="2642857"/>
            <a:ext cx="5780625" cy="3883547"/>
          </a:xfrm>
          <a:prstGeom prst="rect">
            <a:avLst/>
          </a:prstGeom>
        </p:spPr>
      </p:pic>
      <p:grpSp>
        <p:nvGrpSpPr>
          <p:cNvPr id="10" name="Groupe 9">
            <a:extLst>
              <a:ext uri="{FF2B5EF4-FFF2-40B4-BE49-F238E27FC236}">
                <a16:creationId xmlns:a16="http://schemas.microsoft.com/office/drawing/2014/main" id="{F80484BE-96C2-4940-A673-A331045B70F6}"/>
              </a:ext>
            </a:extLst>
          </p:cNvPr>
          <p:cNvGrpSpPr/>
          <p:nvPr/>
        </p:nvGrpSpPr>
        <p:grpSpPr>
          <a:xfrm>
            <a:off x="612949" y="554857"/>
            <a:ext cx="4592097" cy="4328641"/>
            <a:chOff x="1657977" y="1027130"/>
            <a:chExt cx="4592097" cy="4328641"/>
          </a:xfrm>
        </p:grpSpPr>
        <p:pic>
          <p:nvPicPr>
            <p:cNvPr id="6" name="Image 5">
              <a:extLst>
                <a:ext uri="{FF2B5EF4-FFF2-40B4-BE49-F238E27FC236}">
                  <a16:creationId xmlns:a16="http://schemas.microsoft.com/office/drawing/2014/main" id="{7C775519-E3B2-4FCC-88A7-60C70EB9287E}"/>
                </a:ext>
              </a:extLst>
            </p:cNvPr>
            <p:cNvPicPr>
              <a:picLocks noChangeAspect="1"/>
            </p:cNvPicPr>
            <p:nvPr/>
          </p:nvPicPr>
          <p:blipFill rotWithShape="1">
            <a:blip r:embed="rId3"/>
            <a:srcRect l="17980" r="3287"/>
            <a:stretch/>
          </p:blipFill>
          <p:spPr>
            <a:xfrm>
              <a:off x="1657977" y="1027130"/>
              <a:ext cx="4592097" cy="4328641"/>
            </a:xfrm>
            <a:prstGeom prst="ellipse">
              <a:avLst/>
            </a:prstGeom>
          </p:spPr>
        </p:pic>
        <p:sp>
          <p:nvSpPr>
            <p:cNvPr id="8" name="Ellipse 7">
              <a:extLst>
                <a:ext uri="{FF2B5EF4-FFF2-40B4-BE49-F238E27FC236}">
                  <a16:creationId xmlns:a16="http://schemas.microsoft.com/office/drawing/2014/main" id="{306F6141-F5FD-46BF-AE51-4FFE87391499}"/>
                </a:ext>
              </a:extLst>
            </p:cNvPr>
            <p:cNvSpPr/>
            <p:nvPr/>
          </p:nvSpPr>
          <p:spPr>
            <a:xfrm>
              <a:off x="3526971" y="4049486"/>
              <a:ext cx="331596" cy="34164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fr-FR"/>
            </a:p>
          </p:txBody>
        </p:sp>
        <p:sp>
          <p:nvSpPr>
            <p:cNvPr id="7" name="Ellipse 6">
              <a:extLst>
                <a:ext uri="{FF2B5EF4-FFF2-40B4-BE49-F238E27FC236}">
                  <a16:creationId xmlns:a16="http://schemas.microsoft.com/office/drawing/2014/main" id="{1BE2275C-C714-4134-91B7-B5792AEF2386}"/>
                </a:ext>
              </a:extLst>
            </p:cNvPr>
            <p:cNvSpPr/>
            <p:nvPr/>
          </p:nvSpPr>
          <p:spPr>
            <a:xfrm>
              <a:off x="1657977" y="1027130"/>
              <a:ext cx="4592097" cy="4308545"/>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1" name="ZoneTexte 10">
            <a:extLst>
              <a:ext uri="{FF2B5EF4-FFF2-40B4-BE49-F238E27FC236}">
                <a16:creationId xmlns:a16="http://schemas.microsoft.com/office/drawing/2014/main" id="{6CAEFB2E-9C6F-44C4-B365-4F008100D5A9}"/>
              </a:ext>
            </a:extLst>
          </p:cNvPr>
          <p:cNvSpPr txBox="1"/>
          <p:nvPr/>
        </p:nvSpPr>
        <p:spPr>
          <a:xfrm>
            <a:off x="6096000" y="568142"/>
            <a:ext cx="5298831" cy="1877437"/>
          </a:xfrm>
          <a:prstGeom prst="rect">
            <a:avLst/>
          </a:prstGeom>
          <a:noFill/>
        </p:spPr>
        <p:txBody>
          <a:bodyPr wrap="square" rtlCol="0">
            <a:spAutoFit/>
          </a:bodyPr>
          <a:lstStyle/>
          <a:p>
            <a:r>
              <a:rPr lang="fr-FR" sz="3600" dirty="0">
                <a:latin typeface="Arial Rounded MT Bold" panose="020F0704030504030204" pitchFamily="34" charset="0"/>
              </a:rPr>
              <a:t>Le Triangle  </a:t>
            </a:r>
            <a:r>
              <a:rPr lang="fr-FR" sz="2000" dirty="0">
                <a:latin typeface="Arial Rounded MT Bold" panose="020F0704030504030204" pitchFamily="34" charset="0"/>
              </a:rPr>
              <a:t>asbl</a:t>
            </a:r>
          </a:p>
          <a:p>
            <a:endParaRPr lang="fr-FR" sz="2000" dirty="0">
              <a:latin typeface="Arial Rounded MT Bold" panose="020F0704030504030204" pitchFamily="34" charset="0"/>
            </a:endParaRPr>
          </a:p>
          <a:p>
            <a:r>
              <a:rPr lang="fr-FR" sz="2000" dirty="0">
                <a:latin typeface="Arial Rounded MT Bold" panose="020F0704030504030204" pitchFamily="34" charset="0"/>
              </a:rPr>
              <a:t>Hébergement de familles</a:t>
            </a:r>
          </a:p>
          <a:p>
            <a:r>
              <a:rPr lang="fr-FR" sz="2000" dirty="0">
                <a:latin typeface="Arial Rounded MT Bold" panose="020F0704030504030204" pitchFamily="34" charset="0"/>
              </a:rPr>
              <a:t>Abri de nuit</a:t>
            </a:r>
          </a:p>
          <a:p>
            <a:r>
              <a:rPr lang="fr-FR" sz="2000" dirty="0">
                <a:latin typeface="Arial Rounded MT Bold" panose="020F0704030504030204" pitchFamily="34" charset="0"/>
              </a:rPr>
              <a:t>Accueil de jour</a:t>
            </a:r>
            <a:endParaRPr lang="fr-FR" dirty="0">
              <a:latin typeface="Arial Rounded MT Bold" panose="020F0704030504030204" pitchFamily="34" charset="0"/>
            </a:endParaRPr>
          </a:p>
        </p:txBody>
      </p:sp>
      <p:sp>
        <p:nvSpPr>
          <p:cNvPr id="12" name="ZoneTexte 11">
            <a:extLst>
              <a:ext uri="{FF2B5EF4-FFF2-40B4-BE49-F238E27FC236}">
                <a16:creationId xmlns:a16="http://schemas.microsoft.com/office/drawing/2014/main" id="{0F972053-3CA9-4925-894A-E99FD2D87AA5}"/>
              </a:ext>
            </a:extLst>
          </p:cNvPr>
          <p:cNvSpPr txBox="1"/>
          <p:nvPr/>
        </p:nvSpPr>
        <p:spPr>
          <a:xfrm>
            <a:off x="612949" y="5018299"/>
            <a:ext cx="4999055" cy="1508105"/>
          </a:xfrm>
          <a:prstGeom prst="rect">
            <a:avLst/>
          </a:prstGeom>
          <a:noFill/>
        </p:spPr>
        <p:txBody>
          <a:bodyPr wrap="square" rtlCol="0">
            <a:spAutoFit/>
          </a:bodyPr>
          <a:lstStyle/>
          <a:p>
            <a:r>
              <a:rPr lang="fr-FR" sz="1600" b="1" dirty="0"/>
              <a:t>Le Triangle asbl</a:t>
            </a:r>
          </a:p>
          <a:p>
            <a:r>
              <a:rPr lang="fr-FR" sz="1600" dirty="0"/>
              <a:t>Rue du Beau Site, 28</a:t>
            </a:r>
          </a:p>
          <a:p>
            <a:r>
              <a:rPr lang="fr-FR" sz="1600" dirty="0"/>
              <a:t>6032 Mont-sur-Marchienne</a:t>
            </a:r>
          </a:p>
          <a:p>
            <a:endParaRPr lang="fr-FR" sz="1600" dirty="0"/>
          </a:p>
          <a:p>
            <a:r>
              <a:rPr lang="fr-FR" sz="1400" dirty="0"/>
              <a:t>Tél. 	+32 (0)71 43 80 06</a:t>
            </a:r>
          </a:p>
          <a:p>
            <a:r>
              <a:rPr lang="fr-FR" sz="1400" dirty="0"/>
              <a:t>Email 	direction.admin@letriangleasbl.be</a:t>
            </a:r>
            <a:endParaRPr lang="fr-FR" dirty="0"/>
          </a:p>
        </p:txBody>
      </p:sp>
    </p:spTree>
    <p:extLst>
      <p:ext uri="{BB962C8B-B14F-4D97-AF65-F5344CB8AC3E}">
        <p14:creationId xmlns:p14="http://schemas.microsoft.com/office/powerpoint/2010/main" val="1220768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80554"/>
            <a:ext cx="3305908"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L’historique</a:t>
            </a:r>
          </a:p>
        </p:txBody>
      </p:sp>
      <p:sp>
        <p:nvSpPr>
          <p:cNvPr id="3" name="Rectangle 2">
            <a:extLst>
              <a:ext uri="{FF2B5EF4-FFF2-40B4-BE49-F238E27FC236}">
                <a16:creationId xmlns:a16="http://schemas.microsoft.com/office/drawing/2014/main" id="{6148CE07-0277-4DB5-80CB-35A36AF7E79E}"/>
              </a:ext>
            </a:extLst>
          </p:cNvPr>
          <p:cNvSpPr/>
          <p:nvPr/>
        </p:nvSpPr>
        <p:spPr>
          <a:xfrm>
            <a:off x="281354" y="1107892"/>
            <a:ext cx="11197213" cy="923330"/>
          </a:xfrm>
          <a:prstGeom prst="rect">
            <a:avLst/>
          </a:prstGeom>
        </p:spPr>
        <p:txBody>
          <a:bodyPr wrap="square">
            <a:spAutoFit/>
          </a:bodyPr>
          <a:lstStyle/>
          <a:p>
            <a:r>
              <a:rPr lang="fr-BE" dirty="0"/>
              <a:t>Depuis 25 ans, L’ASBL </a:t>
            </a:r>
            <a:r>
              <a:rPr lang="fr-BE" i="1" dirty="0"/>
              <a:t>Le Triangle</a:t>
            </a:r>
            <a:r>
              <a:rPr lang="fr-BE" dirty="0"/>
              <a:t> à Mont-sur Marchienne accueille des personnes qui se retrouvent sans logement. </a:t>
            </a:r>
          </a:p>
          <a:p>
            <a:r>
              <a:rPr lang="fr-BE" dirty="0"/>
              <a:t>A l’origine, il s’agissait uniquement d’une maison d’accueil destinée aux familles. </a:t>
            </a:r>
          </a:p>
          <a:p>
            <a:r>
              <a:rPr lang="fr-BE" dirty="0"/>
              <a:t>En 2001, un abri de nuit qui compte douze lits s’est ouvert et depuis 2017 un centre de jour est également accessible. </a:t>
            </a:r>
          </a:p>
        </p:txBody>
      </p:sp>
      <p:sp>
        <p:nvSpPr>
          <p:cNvPr id="4" name="Rectangle 3">
            <a:extLst>
              <a:ext uri="{FF2B5EF4-FFF2-40B4-BE49-F238E27FC236}">
                <a16:creationId xmlns:a16="http://schemas.microsoft.com/office/drawing/2014/main" id="{1E60EF09-BD33-45D6-A8CC-DB1168CB85ED}"/>
              </a:ext>
            </a:extLst>
          </p:cNvPr>
          <p:cNvSpPr/>
          <p:nvPr/>
        </p:nvSpPr>
        <p:spPr>
          <a:xfrm>
            <a:off x="281354" y="2154973"/>
            <a:ext cx="5382567" cy="4524315"/>
          </a:xfrm>
          <a:prstGeom prst="rect">
            <a:avLst/>
          </a:prstGeom>
          <a:ln>
            <a:solidFill>
              <a:schemeClr val="tx2"/>
            </a:solidFill>
          </a:ln>
        </p:spPr>
        <p:txBody>
          <a:bodyPr wrap="square">
            <a:spAutoFit/>
          </a:bodyPr>
          <a:lstStyle/>
          <a:p>
            <a:r>
              <a:rPr lang="fr-BE" u="sng" dirty="0"/>
              <a:t>Les objectifs</a:t>
            </a:r>
          </a:p>
          <a:p>
            <a:pPr marL="285750" indent="-285750">
              <a:buFont typeface="Arial" panose="020B0604020202020204" pitchFamily="34" charset="0"/>
              <a:buChar char="•"/>
            </a:pPr>
            <a:r>
              <a:rPr lang="fr-BE" dirty="0"/>
              <a:t>La Maison d’accueil accepte des familles (parent seul ou couple) </a:t>
            </a:r>
            <a:r>
              <a:rPr lang="fr-BE" u="sng" dirty="0"/>
              <a:t>avec enfants,</a:t>
            </a:r>
            <a:r>
              <a:rPr lang="fr-BE" dirty="0"/>
              <a:t> L’objectif premier est de les héberger tout en les aidant à retrouver rapidement un logement propre. Le travail d’équipe se veut accueillant mais aussi éducatif. </a:t>
            </a:r>
          </a:p>
          <a:p>
            <a:pPr marL="285750" indent="-285750">
              <a:buFont typeface="Arial" panose="020B0604020202020204" pitchFamily="34" charset="0"/>
              <a:buChar char="•"/>
            </a:pPr>
            <a:r>
              <a:rPr lang="fr-BE" dirty="0"/>
              <a:t>L’abri de nuit est un accueil inconditionnel de femme seule, couple ou famille. Un service minimum (collation du soir et du matin, toilette, …) ainsi qu’un contact avec le service social de la M.A. leur sont offerts.</a:t>
            </a:r>
          </a:p>
          <a:p>
            <a:pPr marL="285750" indent="-285750">
              <a:buFont typeface="Arial" panose="020B0604020202020204" pitchFamily="34" charset="0"/>
              <a:buChar char="•"/>
            </a:pPr>
            <a:r>
              <a:rPr lang="fr-BE" dirty="0"/>
              <a:t>Le centre de jour permet à ces mêmes personnes de trouver un refuge de jour, ainsi qu’une aide matérielle (cuisine, lessive, …) et psychologique (éducateurs et assistant social).</a:t>
            </a:r>
          </a:p>
          <a:p>
            <a:endParaRPr lang="fr-FR" dirty="0"/>
          </a:p>
        </p:txBody>
      </p:sp>
      <p:sp>
        <p:nvSpPr>
          <p:cNvPr id="5" name="Rectangle 4">
            <a:extLst>
              <a:ext uri="{FF2B5EF4-FFF2-40B4-BE49-F238E27FC236}">
                <a16:creationId xmlns:a16="http://schemas.microsoft.com/office/drawing/2014/main" id="{D651B23B-E52B-4CC6-AE1B-095D80013CAC}"/>
              </a:ext>
            </a:extLst>
          </p:cNvPr>
          <p:cNvSpPr/>
          <p:nvPr/>
        </p:nvSpPr>
        <p:spPr>
          <a:xfrm>
            <a:off x="6096000" y="2230128"/>
            <a:ext cx="5382567" cy="4464000"/>
          </a:xfrm>
          <a:prstGeom prst="rect">
            <a:avLst/>
          </a:prstGeom>
          <a:ln>
            <a:solidFill>
              <a:schemeClr val="tx2"/>
            </a:solidFill>
          </a:ln>
        </p:spPr>
        <p:txBody>
          <a:bodyPr wrap="square">
            <a:spAutoFit/>
          </a:bodyPr>
          <a:lstStyle/>
          <a:p>
            <a:r>
              <a:rPr lang="fr-BE" u="sng" dirty="0"/>
              <a:t>Les locaux à notre disposition</a:t>
            </a:r>
          </a:p>
          <a:p>
            <a:r>
              <a:rPr lang="fr-BE" dirty="0"/>
              <a:t>Ces trois services sont hébergés dans l’ancienne </a:t>
            </a:r>
          </a:p>
          <a:p>
            <a:r>
              <a:rPr lang="fr-BE" dirty="0"/>
              <a:t>« Ecole des bateliers » de Mont-sur-Marchienne.</a:t>
            </a:r>
          </a:p>
          <a:p>
            <a:endParaRPr lang="fr-BE" dirty="0"/>
          </a:p>
          <a:p>
            <a:pPr marL="285750" indent="-285750">
              <a:buFont typeface="Arial" panose="020B0604020202020204" pitchFamily="34" charset="0"/>
              <a:buChar char="•"/>
            </a:pPr>
            <a:r>
              <a:rPr lang="fr-BE" dirty="0"/>
              <a:t>La maison d’accueil dispose de surfaces importantes mais en logement semi-communautaire. Il ne nous est pas encore possible d’accueillir les familles dans des noyaux familiaux distincts.</a:t>
            </a:r>
          </a:p>
          <a:p>
            <a:pPr marL="285750" indent="-285750">
              <a:buFont typeface="Arial" panose="020B0604020202020204" pitchFamily="34" charset="0"/>
              <a:buChar char="•"/>
            </a:pPr>
            <a:r>
              <a:rPr lang="fr-BE" dirty="0"/>
              <a:t>L’abri de nuit est très petit et ne dispose de deux chambres dans lesquelles sont accueillies jusqu’à 12 personnes en hiver.</a:t>
            </a:r>
          </a:p>
          <a:p>
            <a:pPr marL="285750" indent="-285750">
              <a:buFont typeface="Arial" panose="020B0604020202020204" pitchFamily="34" charset="0"/>
              <a:buChar char="•"/>
            </a:pPr>
            <a:r>
              <a:rPr lang="fr-BE" dirty="0"/>
              <a:t>Le centre de jour dispose de deux locaux + une cuisine commune. Cette surface, acceptable au lancement de ce projet, devient trop réduite vu l’affluence de certains jours.</a:t>
            </a:r>
          </a:p>
        </p:txBody>
      </p:sp>
    </p:spTree>
    <p:extLst>
      <p:ext uri="{BB962C8B-B14F-4D97-AF65-F5344CB8AC3E}">
        <p14:creationId xmlns:p14="http://schemas.microsoft.com/office/powerpoint/2010/main" val="3584216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80554"/>
            <a:ext cx="3778180"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locaux existants</a:t>
            </a:r>
          </a:p>
        </p:txBody>
      </p:sp>
      <p:sp>
        <p:nvSpPr>
          <p:cNvPr id="3" name="Rectangle 2">
            <a:extLst>
              <a:ext uri="{FF2B5EF4-FFF2-40B4-BE49-F238E27FC236}">
                <a16:creationId xmlns:a16="http://schemas.microsoft.com/office/drawing/2014/main" id="{6148CE07-0277-4DB5-80CB-35A36AF7E79E}"/>
              </a:ext>
            </a:extLst>
          </p:cNvPr>
          <p:cNvSpPr/>
          <p:nvPr/>
        </p:nvSpPr>
        <p:spPr>
          <a:xfrm>
            <a:off x="281354" y="1198327"/>
            <a:ext cx="11197213" cy="1200329"/>
          </a:xfrm>
          <a:prstGeom prst="rect">
            <a:avLst/>
          </a:prstGeom>
        </p:spPr>
        <p:txBody>
          <a:bodyPr wrap="square">
            <a:spAutoFit/>
          </a:bodyPr>
          <a:lstStyle/>
          <a:p>
            <a:r>
              <a:rPr lang="fr-BE" dirty="0"/>
              <a:t>Depuis l’accession à la propriété de ces </a:t>
            </a:r>
            <a:r>
              <a:rPr lang="fr-BE" dirty="0">
                <a:solidFill>
                  <a:schemeClr val="accent6">
                    <a:lumMod val="50000"/>
                  </a:schemeClr>
                </a:solidFill>
              </a:rPr>
              <a:t>locaux en  1993, le propriétaire </a:t>
            </a:r>
            <a:r>
              <a:rPr lang="fr-BE" dirty="0"/>
              <a:t>n’a eu cesse de les améliorer progressivement dans le double but :</a:t>
            </a:r>
          </a:p>
          <a:p>
            <a:pPr marL="742950" lvl="1" indent="-285750">
              <a:buFont typeface="Wingdings" panose="05000000000000000000" pitchFamily="2" charset="2"/>
              <a:buChar char="Ø"/>
            </a:pPr>
            <a:r>
              <a:rPr lang="fr-BE" dirty="0"/>
              <a:t>Sécuriser les lieux et les rendre conformes à leur usage (sécurité incendie, isolation, …)</a:t>
            </a:r>
          </a:p>
          <a:p>
            <a:pPr marL="742950" lvl="1" indent="-285750">
              <a:buFont typeface="Wingdings" panose="05000000000000000000" pitchFamily="2" charset="2"/>
              <a:buChar char="Ø"/>
            </a:pPr>
            <a:r>
              <a:rPr lang="fr-BE" dirty="0"/>
              <a:t>Améliorer autant que possible le confort des hébergés et des travailleurs sociaux.</a:t>
            </a:r>
          </a:p>
        </p:txBody>
      </p:sp>
      <p:sp>
        <p:nvSpPr>
          <p:cNvPr id="5" name="Rectangle 4">
            <a:extLst>
              <a:ext uri="{FF2B5EF4-FFF2-40B4-BE49-F238E27FC236}">
                <a16:creationId xmlns:a16="http://schemas.microsoft.com/office/drawing/2014/main" id="{D651B23B-E52B-4CC6-AE1B-095D80013CAC}"/>
              </a:ext>
            </a:extLst>
          </p:cNvPr>
          <p:cNvSpPr/>
          <p:nvPr/>
        </p:nvSpPr>
        <p:spPr>
          <a:xfrm>
            <a:off x="356396" y="2621513"/>
            <a:ext cx="3269062" cy="830997"/>
          </a:xfrm>
          <a:prstGeom prst="rect">
            <a:avLst/>
          </a:prstGeom>
          <a:ln>
            <a:solidFill>
              <a:schemeClr val="tx2"/>
            </a:solidFill>
          </a:ln>
        </p:spPr>
        <p:txBody>
          <a:bodyPr wrap="square">
            <a:spAutoFit/>
          </a:bodyPr>
          <a:lstStyle/>
          <a:p>
            <a:r>
              <a:rPr lang="fr-BE" sz="1600" dirty="0"/>
              <a:t>Les critères de confort, de sécurité et de respect des personnes n’est plus le même en 2020 qu’il y a 25 ans.</a:t>
            </a:r>
          </a:p>
        </p:txBody>
      </p:sp>
      <p:sp>
        <p:nvSpPr>
          <p:cNvPr id="6" name="Rectangle 5">
            <a:extLst>
              <a:ext uri="{FF2B5EF4-FFF2-40B4-BE49-F238E27FC236}">
                <a16:creationId xmlns:a16="http://schemas.microsoft.com/office/drawing/2014/main" id="{76CB68A8-5EAB-41B9-A7B3-719A052E4BAF}"/>
              </a:ext>
            </a:extLst>
          </p:cNvPr>
          <p:cNvSpPr/>
          <p:nvPr/>
        </p:nvSpPr>
        <p:spPr>
          <a:xfrm>
            <a:off x="3758084" y="2566519"/>
            <a:ext cx="8077520" cy="3785652"/>
          </a:xfrm>
          <a:prstGeom prst="rect">
            <a:avLst/>
          </a:prstGeom>
        </p:spPr>
        <p:txBody>
          <a:bodyPr wrap="square">
            <a:spAutoFit/>
          </a:bodyPr>
          <a:lstStyle/>
          <a:p>
            <a:pPr marL="285750" indent="-285750">
              <a:buFont typeface="Wingdings" panose="05000000000000000000" pitchFamily="2" charset="2"/>
              <a:buChar char="v"/>
            </a:pPr>
            <a:r>
              <a:rPr lang="fr-BE" sz="1600" dirty="0"/>
              <a:t>Pour la maison d’accueil, nous souhaitons renforcer le caractère familial de l’accueil.</a:t>
            </a:r>
          </a:p>
          <a:p>
            <a:pPr marL="742950" lvl="1" indent="-285750">
              <a:buFont typeface="Wingdings" panose="05000000000000000000" pitchFamily="2" charset="2"/>
              <a:buChar char="ü"/>
            </a:pPr>
            <a:r>
              <a:rPr lang="fr-BE" sz="1600" dirty="0"/>
              <a:t>Offrir aux familles un hébergement cohérent (séjour, cuisine, chambre(s) et salle de bain) afin qu’ils puissent vivre une vraie « vie de famille » et non une parenthèse institutionnelle semi-communautaire.</a:t>
            </a:r>
          </a:p>
          <a:p>
            <a:pPr marL="742950" lvl="1" indent="-285750">
              <a:buFont typeface="Wingdings" panose="05000000000000000000" pitchFamily="2" charset="2"/>
              <a:buChar char="ü"/>
            </a:pPr>
            <a:r>
              <a:rPr lang="fr-BE" sz="1600" dirty="0"/>
              <a:t>Donner aux travailleurs sociaux le moyen d’améliorer l’aide qu’ils apportent aux hébergés par l’éducation à l’usage des lieux et à leur respect, condition essentielle à leur retour en autonomie.</a:t>
            </a:r>
          </a:p>
          <a:p>
            <a:pPr marL="285750" indent="-285750">
              <a:buFont typeface="Wingdings" panose="05000000000000000000" pitchFamily="2" charset="2"/>
              <a:buChar char="ü"/>
            </a:pPr>
            <a:endParaRPr lang="fr-BE" sz="1600" dirty="0"/>
          </a:p>
          <a:p>
            <a:pPr marL="285750" indent="-285750">
              <a:buFont typeface="Wingdings" panose="05000000000000000000" pitchFamily="2" charset="2"/>
              <a:buChar char="v"/>
            </a:pPr>
            <a:r>
              <a:rPr lang="fr-BE" sz="1600" dirty="0"/>
              <a:t>Pour l’abri de nuit, nous recherchons surtout un meilleur respect des personnes accueillies :</a:t>
            </a:r>
          </a:p>
          <a:p>
            <a:pPr marL="742950" lvl="1" indent="-285750">
              <a:buFont typeface="Wingdings" panose="05000000000000000000" pitchFamily="2" charset="2"/>
              <a:buChar char="ü"/>
            </a:pPr>
            <a:r>
              <a:rPr lang="fr-BE" sz="1600" dirty="0"/>
              <a:t>En individualisant plus les lieux de couchage</a:t>
            </a:r>
          </a:p>
          <a:p>
            <a:pPr marL="742950" lvl="1" indent="-285750">
              <a:buFont typeface="Wingdings" panose="05000000000000000000" pitchFamily="2" charset="2"/>
              <a:buChar char="ü"/>
            </a:pPr>
            <a:r>
              <a:rPr lang="fr-BE" sz="1600" dirty="0"/>
              <a:t>En permettant le regroupement familial des familles accueillies en abri de nuit.</a:t>
            </a:r>
          </a:p>
          <a:p>
            <a:pPr marL="742950" lvl="1" indent="-285750">
              <a:buFont typeface="Wingdings" panose="05000000000000000000" pitchFamily="2" charset="2"/>
              <a:buChar char="ü"/>
            </a:pPr>
            <a:endParaRPr lang="fr-BE" sz="1600" dirty="0"/>
          </a:p>
          <a:p>
            <a:pPr marL="285750" indent="-285750">
              <a:buFont typeface="Wingdings" panose="05000000000000000000" pitchFamily="2" charset="2"/>
              <a:buChar char="v"/>
            </a:pPr>
            <a:r>
              <a:rPr lang="fr-BE" sz="1600" dirty="0"/>
              <a:t>Pour le centre de jour, nous souhaitons :</a:t>
            </a:r>
          </a:p>
          <a:p>
            <a:pPr marL="742950" lvl="1" indent="-285750">
              <a:buFont typeface="Wingdings" panose="05000000000000000000" pitchFamily="2" charset="2"/>
              <a:buChar char="ü"/>
            </a:pPr>
            <a:r>
              <a:rPr lang="fr-BE" sz="1600" dirty="0"/>
              <a:t>Pérenniser ce tout nouveau service dont la population accueillie ne cesse de croître.</a:t>
            </a:r>
          </a:p>
          <a:p>
            <a:pPr marL="742950" lvl="1" indent="-285750">
              <a:buFont typeface="Wingdings" panose="05000000000000000000" pitchFamily="2" charset="2"/>
              <a:buChar char="ü"/>
            </a:pPr>
            <a:r>
              <a:rPr lang="fr-BE" sz="1600" dirty="0"/>
              <a:t>Renforcer la qualité de l’accueil et de l’aide ponctuelle apportée aux personnes.</a:t>
            </a:r>
          </a:p>
        </p:txBody>
      </p:sp>
      <p:pic>
        <p:nvPicPr>
          <p:cNvPr id="8" name="Image 7">
            <a:extLst>
              <a:ext uri="{FF2B5EF4-FFF2-40B4-BE49-F238E27FC236}">
                <a16:creationId xmlns:a16="http://schemas.microsoft.com/office/drawing/2014/main" id="{680EC6DF-C872-4E9D-AB8E-7E138AB7C515}"/>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56396" y="3994030"/>
            <a:ext cx="3300394" cy="2217275"/>
          </a:xfrm>
          <a:prstGeom prst="rect">
            <a:avLst/>
          </a:prstGeom>
        </p:spPr>
      </p:pic>
    </p:spTree>
    <p:extLst>
      <p:ext uri="{BB962C8B-B14F-4D97-AF65-F5344CB8AC3E}">
        <p14:creationId xmlns:p14="http://schemas.microsoft.com/office/powerpoint/2010/main" val="1473032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3DBFA6B-009B-444C-88C4-9571CB14DC4C}"/>
              </a:ext>
            </a:extLst>
          </p:cNvPr>
          <p:cNvSpPr/>
          <p:nvPr/>
        </p:nvSpPr>
        <p:spPr>
          <a:xfrm>
            <a:off x="281353" y="4035696"/>
            <a:ext cx="3269062" cy="2441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i="1" dirty="0"/>
              <a:t>Image</a:t>
            </a:r>
          </a:p>
        </p:txBody>
      </p:sp>
      <p:pic>
        <p:nvPicPr>
          <p:cNvPr id="6" name="Image 5">
            <a:extLst>
              <a:ext uri="{FF2B5EF4-FFF2-40B4-BE49-F238E27FC236}">
                <a16:creationId xmlns:a16="http://schemas.microsoft.com/office/drawing/2014/main" id="{8445AF02-03EE-4FBF-B33B-68F39319276C}"/>
              </a:ext>
            </a:extLst>
          </p:cNvPr>
          <p:cNvPicPr>
            <a:picLocks noChangeAspect="1"/>
          </p:cNvPicPr>
          <p:nvPr/>
        </p:nvPicPr>
        <p:blipFill rotWithShape="1">
          <a:blip r:embed="rId2">
            <a:extLst>
              <a:ext uri="{28A0092B-C50C-407E-A947-70E740481C1C}">
                <a14:useLocalDpi xmlns:a14="http://schemas.microsoft.com/office/drawing/2010/main" val="0"/>
              </a:ext>
            </a:extLst>
          </a:blip>
          <a:srcRect t="11030" b="14340"/>
          <a:stretch/>
        </p:blipFill>
        <p:spPr>
          <a:xfrm rot="5400000">
            <a:off x="8678602" y="1852075"/>
            <a:ext cx="3620412" cy="2026419"/>
          </a:xfrm>
          <a:prstGeom prst="rect">
            <a:avLst/>
          </a:prstGeom>
        </p:spPr>
      </p:pic>
      <p:pic>
        <p:nvPicPr>
          <p:cNvPr id="17" name="Image 16">
            <a:extLst>
              <a:ext uri="{FF2B5EF4-FFF2-40B4-BE49-F238E27FC236}">
                <a16:creationId xmlns:a16="http://schemas.microsoft.com/office/drawing/2014/main" id="{DEE6749E-A0BD-450D-B67B-C9A6A0990C1C}"/>
              </a:ext>
            </a:extLst>
          </p:cNvPr>
          <p:cNvPicPr>
            <a:picLocks noChangeAspect="1"/>
          </p:cNvPicPr>
          <p:nvPr/>
        </p:nvPicPr>
        <p:blipFill rotWithShape="1">
          <a:blip r:embed="rId3">
            <a:extLst>
              <a:ext uri="{28A0092B-C50C-407E-A947-70E740481C1C}">
                <a14:useLocalDpi xmlns:a14="http://schemas.microsoft.com/office/drawing/2010/main" val="0"/>
              </a:ext>
            </a:extLst>
          </a:blip>
          <a:srcRect l="11848" r="14383"/>
          <a:stretch/>
        </p:blipFill>
        <p:spPr>
          <a:xfrm rot="4440000">
            <a:off x="702993" y="864943"/>
            <a:ext cx="2793261" cy="2839298"/>
          </a:xfrm>
          <a:prstGeom prst="rect">
            <a:avLst/>
          </a:prstGeom>
        </p:spPr>
      </p:pic>
      <p:pic>
        <p:nvPicPr>
          <p:cNvPr id="15" name="Image 14">
            <a:extLst>
              <a:ext uri="{FF2B5EF4-FFF2-40B4-BE49-F238E27FC236}">
                <a16:creationId xmlns:a16="http://schemas.microsoft.com/office/drawing/2014/main" id="{0FA758B6-3313-488A-BD98-4187B66811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353" y="3819297"/>
            <a:ext cx="3544198" cy="2658149"/>
          </a:xfrm>
          <a:prstGeom prst="rect">
            <a:avLst/>
          </a:prstGeom>
        </p:spPr>
      </p:pic>
      <p:pic>
        <p:nvPicPr>
          <p:cNvPr id="4" name="Image 3">
            <a:extLst>
              <a:ext uri="{FF2B5EF4-FFF2-40B4-BE49-F238E27FC236}">
                <a16:creationId xmlns:a16="http://schemas.microsoft.com/office/drawing/2014/main" id="{C06FD1E3-BE46-4643-A5C5-70A423258BBC}"/>
              </a:ext>
            </a:extLst>
          </p:cNvPr>
          <p:cNvPicPr>
            <a:picLocks noChangeAspect="1"/>
          </p:cNvPicPr>
          <p:nvPr/>
        </p:nvPicPr>
        <p:blipFill rotWithShape="1">
          <a:blip r:embed="rId5">
            <a:extLst>
              <a:ext uri="{28A0092B-C50C-407E-A947-70E740481C1C}">
                <a14:useLocalDpi xmlns:a14="http://schemas.microsoft.com/office/drawing/2010/main" val="0"/>
              </a:ext>
            </a:extLst>
          </a:blip>
          <a:srcRect b="9261"/>
          <a:stretch/>
        </p:blipFill>
        <p:spPr>
          <a:xfrm>
            <a:off x="3951398" y="1055078"/>
            <a:ext cx="5319884" cy="3620412"/>
          </a:xfrm>
          <a:prstGeom prst="rect">
            <a:avLst/>
          </a:prstGeom>
        </p:spPr>
      </p:pic>
      <p:sp>
        <p:nvSpPr>
          <p:cNvPr id="2" name="Rectangle 1">
            <a:extLst>
              <a:ext uri="{FF2B5EF4-FFF2-40B4-BE49-F238E27FC236}">
                <a16:creationId xmlns:a16="http://schemas.microsoft.com/office/drawing/2014/main" id="{403BF044-579F-4873-AF08-6DE82BA1BE29}"/>
              </a:ext>
            </a:extLst>
          </p:cNvPr>
          <p:cNvSpPr/>
          <p:nvPr/>
        </p:nvSpPr>
        <p:spPr>
          <a:xfrm>
            <a:off x="281353" y="380554"/>
            <a:ext cx="5814647"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locaux existants – Reportage photo</a:t>
            </a:r>
          </a:p>
        </p:txBody>
      </p:sp>
      <p:pic>
        <p:nvPicPr>
          <p:cNvPr id="19" name="Image 18">
            <a:extLst>
              <a:ext uri="{FF2B5EF4-FFF2-40B4-BE49-F238E27FC236}">
                <a16:creationId xmlns:a16="http://schemas.microsoft.com/office/drawing/2014/main" id="{FF8A0356-7A09-42E9-BA20-A1A9B00C88DE}"/>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475596" y="4957630"/>
            <a:ext cx="2026421" cy="1519815"/>
          </a:xfrm>
          <a:prstGeom prst="rect">
            <a:avLst/>
          </a:prstGeom>
        </p:spPr>
      </p:pic>
      <p:pic>
        <p:nvPicPr>
          <p:cNvPr id="20" name="Image 19">
            <a:extLst>
              <a:ext uri="{FF2B5EF4-FFF2-40B4-BE49-F238E27FC236}">
                <a16:creationId xmlns:a16="http://schemas.microsoft.com/office/drawing/2014/main" id="{C4B4A95B-CED9-4329-80ED-74CC183F3700}"/>
              </a:ext>
            </a:extLst>
          </p:cNvPr>
          <p:cNvPicPr>
            <a:picLocks noChangeAspect="1"/>
          </p:cNvPicPr>
          <p:nvPr/>
        </p:nvPicPr>
        <p:blipFill rotWithShape="1">
          <a:blip r:embed="rId7">
            <a:extLst>
              <a:ext uri="{28A0092B-C50C-407E-A947-70E740481C1C}">
                <a14:useLocalDpi xmlns:a14="http://schemas.microsoft.com/office/drawing/2010/main" val="0"/>
              </a:ext>
            </a:extLst>
          </a:blip>
          <a:srcRect l="7700" t="22217" b="18017"/>
          <a:stretch/>
        </p:blipFill>
        <p:spPr>
          <a:xfrm>
            <a:off x="6096000" y="4924255"/>
            <a:ext cx="3175282" cy="1542066"/>
          </a:xfrm>
          <a:prstGeom prst="rect">
            <a:avLst/>
          </a:prstGeom>
        </p:spPr>
      </p:pic>
      <p:pic>
        <p:nvPicPr>
          <p:cNvPr id="21" name="Image 20">
            <a:extLst>
              <a:ext uri="{FF2B5EF4-FFF2-40B4-BE49-F238E27FC236}">
                <a16:creationId xmlns:a16="http://schemas.microsoft.com/office/drawing/2014/main" id="{D1F053FB-B054-45FC-8296-714BDC4D666B}"/>
              </a:ext>
            </a:extLst>
          </p:cNvPr>
          <p:cNvPicPr>
            <a:picLocks noChangeAspect="1"/>
          </p:cNvPicPr>
          <p:nvPr/>
        </p:nvPicPr>
        <p:blipFill rotWithShape="1">
          <a:blip r:embed="rId8">
            <a:extLst>
              <a:ext uri="{28A0092B-C50C-407E-A947-70E740481C1C}">
                <a14:useLocalDpi xmlns:a14="http://schemas.microsoft.com/office/drawing/2010/main" val="0"/>
              </a:ext>
            </a:extLst>
          </a:blip>
          <a:srcRect r="4251"/>
          <a:stretch/>
        </p:blipFill>
        <p:spPr>
          <a:xfrm>
            <a:off x="3951399" y="4935380"/>
            <a:ext cx="1940288" cy="1519816"/>
          </a:xfrm>
          <a:prstGeom prst="rect">
            <a:avLst/>
          </a:prstGeom>
        </p:spPr>
      </p:pic>
    </p:spTree>
    <p:extLst>
      <p:ext uri="{BB962C8B-B14F-4D97-AF65-F5344CB8AC3E}">
        <p14:creationId xmlns:p14="http://schemas.microsoft.com/office/powerpoint/2010/main" val="46481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5566788"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travaux envisagés – Les principes</a:t>
            </a:r>
          </a:p>
        </p:txBody>
      </p:sp>
      <p:sp>
        <p:nvSpPr>
          <p:cNvPr id="3" name="Rectangle 2">
            <a:extLst>
              <a:ext uri="{FF2B5EF4-FFF2-40B4-BE49-F238E27FC236}">
                <a16:creationId xmlns:a16="http://schemas.microsoft.com/office/drawing/2014/main" id="{6148CE07-0277-4DB5-80CB-35A36AF7E79E}"/>
              </a:ext>
            </a:extLst>
          </p:cNvPr>
          <p:cNvSpPr/>
          <p:nvPr/>
        </p:nvSpPr>
        <p:spPr>
          <a:xfrm>
            <a:off x="281354" y="1258618"/>
            <a:ext cx="11197213" cy="4893647"/>
          </a:xfrm>
          <a:prstGeom prst="rect">
            <a:avLst/>
          </a:prstGeom>
        </p:spPr>
        <p:txBody>
          <a:bodyPr wrap="square">
            <a:spAutoFit/>
          </a:bodyPr>
          <a:lstStyle/>
          <a:p>
            <a:r>
              <a:rPr lang="fr-BE" dirty="0"/>
              <a:t>Le bureau d’architectes MODELLO ARCHITECTES de Charleroi a été désigné pour étudier les transformations nécessaires. Après plusieurs esquisses et de nombreux entretiens, un avant-projet a été dressé (cf. ci-après).</a:t>
            </a:r>
          </a:p>
          <a:p>
            <a:endParaRPr lang="fr-BE" dirty="0"/>
          </a:p>
          <a:p>
            <a:endParaRPr lang="fr-BE" dirty="0"/>
          </a:p>
          <a:p>
            <a:r>
              <a:rPr lang="fr-BE" sz="1600" b="1" u="sng" dirty="0"/>
              <a:t>Les points forts du projet sont </a:t>
            </a:r>
            <a:r>
              <a:rPr lang="fr-BE" sz="1600" b="1" dirty="0"/>
              <a:t>:</a:t>
            </a:r>
          </a:p>
          <a:p>
            <a:endParaRPr lang="fr-BE" sz="1400" dirty="0"/>
          </a:p>
          <a:p>
            <a:r>
              <a:rPr lang="fr-BE" sz="1400" b="1" dirty="0"/>
              <a:t>PRINCIPE 1 : ZONAGE - Un volume pour une fonction </a:t>
            </a:r>
            <a:endParaRPr lang="fr-FR" sz="1400" dirty="0"/>
          </a:p>
          <a:p>
            <a:r>
              <a:rPr lang="fr-BE" sz="1400" dirty="0"/>
              <a:t>Chaque fonction ( maison d'accueil, abri de nuit, accueil de jour, locaux personnel, salle polyvalente) se situe</a:t>
            </a:r>
          </a:p>
          <a:p>
            <a:r>
              <a:rPr lang="fr-BE" sz="1400" dirty="0"/>
              <a:t>dans un volume clairement défini et possède sa propre entrée, son propre système de chauffage, ses propres sanitaires.</a:t>
            </a:r>
          </a:p>
          <a:p>
            <a:endParaRPr lang="fr-BE" sz="1400" b="1" dirty="0"/>
          </a:p>
          <a:p>
            <a:r>
              <a:rPr lang="fr-BE" sz="1400" b="1" dirty="0"/>
              <a:t>PRINCIPE 2 : CIRCULATION - La circulation articule et enrichit les espaces</a:t>
            </a:r>
          </a:p>
          <a:p>
            <a:r>
              <a:rPr lang="fr-BE" sz="1400" dirty="0"/>
              <a:t>Les zones de circulation (escaliers, ascenseur, couloirs, réfectoires, petits salons) sont visibles</a:t>
            </a:r>
          </a:p>
          <a:p>
            <a:r>
              <a:rPr lang="fr-BE" sz="1400" dirty="0"/>
              <a:t>par le personnel et sont ouverts et larges. Pas de recoin ni de cul-de-sac, facilitant la maîtrise du travail.</a:t>
            </a:r>
          </a:p>
          <a:p>
            <a:endParaRPr lang="fr-BE" sz="1400" b="1" dirty="0"/>
          </a:p>
          <a:p>
            <a:r>
              <a:rPr lang="fr-BE" sz="1400" b="1" dirty="0"/>
              <a:t>PRINCIPE 3 : MOBILIER - Aménagement compact en « boîte » pour libérer les espaces</a:t>
            </a:r>
          </a:p>
          <a:p>
            <a:r>
              <a:rPr lang="fr-BE" sz="1400" dirty="0"/>
              <a:t>Le mobilier accueille les techniques : salles de bain, WC, rangement, lits.</a:t>
            </a:r>
          </a:p>
          <a:p>
            <a:r>
              <a:rPr lang="fr-BE" sz="1400" dirty="0"/>
              <a:t>Il est robuste : bois, béton</a:t>
            </a:r>
          </a:p>
          <a:p>
            <a:r>
              <a:rPr lang="fr-BE" sz="1400" dirty="0"/>
              <a:t>Il est modulable : cloisons amovibles, éléments neutres pouvant accueillir plusieurs mobiliers/ </a:t>
            </a:r>
            <a:r>
              <a:rPr lang="fr-BE" sz="1400" dirty="0" err="1"/>
              <a:t>électros</a:t>
            </a:r>
            <a:endParaRPr lang="fr-BE" sz="1400" dirty="0"/>
          </a:p>
          <a:p>
            <a:r>
              <a:rPr lang="fr-BE" sz="1400" dirty="0"/>
              <a:t>Il est peu couteux : cloisons en OSB, fabrication en partie par du personnel bénévole</a:t>
            </a:r>
          </a:p>
          <a:p>
            <a:endParaRPr lang="fr-BE" sz="1400" dirty="0"/>
          </a:p>
          <a:p>
            <a:endParaRPr lang="fr-BE" sz="1400" dirty="0"/>
          </a:p>
        </p:txBody>
      </p:sp>
    </p:spTree>
    <p:extLst>
      <p:ext uri="{BB962C8B-B14F-4D97-AF65-F5344CB8AC3E}">
        <p14:creationId xmlns:p14="http://schemas.microsoft.com/office/powerpoint/2010/main" val="342878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6128972"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pPr algn="ctr"/>
            <a:r>
              <a:rPr lang="fr-FR" b="1" dirty="0"/>
              <a:t>Le Triangle asbl – Les travaux envisagés – Phasage et budget</a:t>
            </a:r>
          </a:p>
        </p:txBody>
      </p:sp>
      <p:sp>
        <p:nvSpPr>
          <p:cNvPr id="3" name="Rectangle 2">
            <a:extLst>
              <a:ext uri="{FF2B5EF4-FFF2-40B4-BE49-F238E27FC236}">
                <a16:creationId xmlns:a16="http://schemas.microsoft.com/office/drawing/2014/main" id="{6148CE07-0277-4DB5-80CB-35A36AF7E79E}"/>
              </a:ext>
            </a:extLst>
          </p:cNvPr>
          <p:cNvSpPr/>
          <p:nvPr/>
        </p:nvSpPr>
        <p:spPr>
          <a:xfrm>
            <a:off x="205154" y="839518"/>
            <a:ext cx="11197213" cy="5878532"/>
          </a:xfrm>
          <a:prstGeom prst="rect">
            <a:avLst/>
          </a:prstGeom>
        </p:spPr>
        <p:txBody>
          <a:bodyPr wrap="square">
            <a:spAutoFit/>
          </a:bodyPr>
          <a:lstStyle/>
          <a:p>
            <a:r>
              <a:rPr lang="fr-BE" sz="1600" dirty="0"/>
              <a:t>Nous devrons garantir la continuité des services durant les travaux.</a:t>
            </a:r>
          </a:p>
          <a:p>
            <a:r>
              <a:rPr lang="fr-BE" sz="1600" dirty="0"/>
              <a:t>Il est donc impératif de les réaliser en différentes phases, ce qui imposera des déménagements partiels et beaucoup d’attention pour le personnel.</a:t>
            </a:r>
          </a:p>
          <a:p>
            <a:endParaRPr lang="fr-BE" dirty="0"/>
          </a:p>
          <a:p>
            <a:r>
              <a:rPr lang="fr-BE" sz="1600" b="1" u="sng" dirty="0"/>
              <a:t>Les phases de travaux envisagées sont </a:t>
            </a:r>
            <a:r>
              <a:rPr lang="fr-BE" sz="1600" b="1" dirty="0"/>
              <a:t>:</a:t>
            </a:r>
          </a:p>
          <a:p>
            <a:endParaRPr lang="fr-BE" sz="1400" dirty="0"/>
          </a:p>
          <a:p>
            <a:r>
              <a:rPr lang="fr-BE" sz="1400" b="1" dirty="0"/>
              <a:t>Phase 1 : Les logements de la Maison d’accueil </a:t>
            </a:r>
            <a:r>
              <a:rPr lang="fr-BE" sz="1400" dirty="0"/>
              <a:t>(Budget 714.505 € htva soit ± 865.000 € TVAC)</a:t>
            </a:r>
            <a:endParaRPr lang="fr-FR" sz="1400" dirty="0"/>
          </a:p>
          <a:p>
            <a:r>
              <a:rPr lang="fr-BE" sz="1400" dirty="0"/>
              <a:t>Ces logements seront aménagés dans l’aile droite du bâtiment, actuellement occupée par des locaux communs (sous-sol), un bureau et une salle de réunion (rez) et la salle de sport de l’ancienne école (étage).  Il sera possible de dégager ces lieux pour créer les dix logements individuels répartis sur les trois niveaux.</a:t>
            </a:r>
          </a:p>
          <a:p>
            <a:endParaRPr lang="fr-BE" sz="1400" b="1" dirty="0"/>
          </a:p>
          <a:p>
            <a:r>
              <a:rPr lang="fr-BE" sz="1400" b="1" dirty="0"/>
              <a:t>Phase 2 : L’abri de nuit et le centre de jour </a:t>
            </a:r>
            <a:r>
              <a:rPr lang="fr-BE" sz="1400" dirty="0"/>
              <a:t>(Budget 244.750 € htva soit ± 296.000 € TVAC)</a:t>
            </a:r>
            <a:endParaRPr lang="fr-BE" sz="1400" b="1" dirty="0"/>
          </a:p>
          <a:p>
            <a:r>
              <a:rPr lang="fr-BE" sz="1400" dirty="0"/>
              <a:t>L’étage est actuellement utilisé pour les chambres de la Maison d’accueil.  Une fois les nouveaux logements disponibles, il sera possible d’aménager sur cet étage les nouveaux Abri de nuit et Centre de jour.</a:t>
            </a:r>
          </a:p>
          <a:p>
            <a:endParaRPr lang="fr-BE" sz="1400" b="1" dirty="0"/>
          </a:p>
          <a:p>
            <a:r>
              <a:rPr lang="fr-BE" sz="1400" b="1" dirty="0"/>
              <a:t>Phase 3 : Accueil au rez, locaux des éducateurs et circulations verticales </a:t>
            </a:r>
            <a:r>
              <a:rPr lang="fr-BE" sz="1400" dirty="0"/>
              <a:t>(Budget 292,8750 € htva soit ± 355.000 € TVAC)</a:t>
            </a:r>
            <a:endParaRPr lang="fr-BE" sz="1400" b="1" dirty="0"/>
          </a:p>
          <a:p>
            <a:r>
              <a:rPr lang="fr-BE" sz="1400" dirty="0"/>
              <a:t>Il s’agit de la partie centrale du bâtiment, celle qui sera le lieux de rencontre des trois services.</a:t>
            </a:r>
          </a:p>
          <a:p>
            <a:endParaRPr lang="fr-BE" sz="1400" dirty="0"/>
          </a:p>
          <a:p>
            <a:r>
              <a:rPr lang="fr-BE" sz="1400" b="1" dirty="0"/>
              <a:t>Phase 4 : Les bureaux de direction et assistants sociaux + la grande chapelle (rez et sous-sol) </a:t>
            </a:r>
            <a:r>
              <a:rPr lang="fr-BE" sz="1400" dirty="0"/>
              <a:t>(Budget 197.725 € htva soit ± 240.000 € TVAC)</a:t>
            </a:r>
          </a:p>
          <a:p>
            <a:endParaRPr lang="fr-BE" sz="1400" b="1" dirty="0"/>
          </a:p>
          <a:p>
            <a:r>
              <a:rPr lang="fr-BE" sz="1400" b="1" dirty="0"/>
              <a:t>Budget global des travaux </a:t>
            </a:r>
          </a:p>
          <a:p>
            <a:r>
              <a:rPr lang="fr-BE" sz="1400" dirty="0"/>
              <a:t>Le budget global des travaux s’établit donc à ± 1.750.000,00 € TVAC auquel il faudra ajouter de l’équipement mobilier (tentures, meubles non fixés au bâtiment, appareils d’éclairage, …) soit un global d’environ deux millions d’euros.</a:t>
            </a:r>
          </a:p>
          <a:p>
            <a:r>
              <a:rPr lang="fr-BE" sz="1400" dirty="0"/>
              <a:t>C’est le prix à payer pour héberger correctement, au 21è siècle : 36 personnes (Maison d’accueil), 12 personnes (abri de nuit), 10 à 15 personnes (centre de jour) sans compter le personnel (18 à 20 personnes) et les invités occasionnels (réunions) soit un total possible de 80 à 90 personnes.</a:t>
            </a:r>
          </a:p>
        </p:txBody>
      </p:sp>
    </p:spTree>
    <p:extLst>
      <p:ext uri="{BB962C8B-B14F-4D97-AF65-F5344CB8AC3E}">
        <p14:creationId xmlns:p14="http://schemas.microsoft.com/office/powerpoint/2010/main" val="32436273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3BF044-579F-4873-AF08-6DE82BA1BE29}"/>
              </a:ext>
            </a:extLst>
          </p:cNvPr>
          <p:cNvSpPr/>
          <p:nvPr/>
        </p:nvSpPr>
        <p:spPr>
          <a:xfrm>
            <a:off x="281354" y="360457"/>
            <a:ext cx="8376871" cy="369332"/>
          </a:xfrm>
          <a:prstGeom prst="rect">
            <a:avLst/>
          </a:prstGeom>
          <a:solidFill>
            <a:schemeClr val="bg2"/>
          </a:solid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r>
              <a:rPr lang="fr-FR" b="1" dirty="0"/>
              <a:t>Le Triangle asbl – Les travaux envisagés – Obligation d’action et Faisabilité financière</a:t>
            </a:r>
          </a:p>
        </p:txBody>
      </p:sp>
      <p:sp>
        <p:nvSpPr>
          <p:cNvPr id="3" name="Rectangle 2">
            <a:extLst>
              <a:ext uri="{FF2B5EF4-FFF2-40B4-BE49-F238E27FC236}">
                <a16:creationId xmlns:a16="http://schemas.microsoft.com/office/drawing/2014/main" id="{6148CE07-0277-4DB5-80CB-35A36AF7E79E}"/>
              </a:ext>
            </a:extLst>
          </p:cNvPr>
          <p:cNvSpPr/>
          <p:nvPr/>
        </p:nvSpPr>
        <p:spPr>
          <a:xfrm>
            <a:off x="281355" y="2958113"/>
            <a:ext cx="11197213" cy="3539430"/>
          </a:xfrm>
          <a:prstGeom prst="rect">
            <a:avLst/>
          </a:prstGeom>
        </p:spPr>
        <p:txBody>
          <a:bodyPr wrap="square">
            <a:spAutoFit/>
          </a:bodyPr>
          <a:lstStyle/>
          <a:p>
            <a:r>
              <a:rPr lang="fr-BE" sz="1600" dirty="0"/>
              <a:t>Travaux déjà réalisés par le propriétaire, asbl Maison des Eclaireurs.</a:t>
            </a:r>
          </a:p>
          <a:p>
            <a:endParaRPr lang="fr-BE" sz="1600" dirty="0"/>
          </a:p>
          <a:p>
            <a:r>
              <a:rPr lang="fr-BE" sz="1600" dirty="0"/>
              <a:t>Le propriétaire a déjà investi énormément dans ce bâtiment, depuis l’ancienne « Ecole des bateliers » jusqu’aux locaux actuels :</a:t>
            </a:r>
          </a:p>
          <a:p>
            <a:pPr marL="285750" indent="-285750">
              <a:buFont typeface="Wingdings" panose="05000000000000000000" pitchFamily="2" charset="2"/>
              <a:buChar char="Ø"/>
            </a:pPr>
            <a:r>
              <a:rPr lang="fr-BE" sz="1600" dirty="0"/>
              <a:t>Récemment, nouvelle toiture</a:t>
            </a:r>
          </a:p>
          <a:p>
            <a:pPr marL="285750" indent="-285750">
              <a:buFont typeface="Wingdings" panose="05000000000000000000" pitchFamily="2" charset="2"/>
              <a:buChar char="Ø"/>
            </a:pPr>
            <a:r>
              <a:rPr lang="fr-BE" sz="1600" dirty="0"/>
              <a:t>Nouvelles menuiseries extérieures, avec double vitrage, quasiment partout</a:t>
            </a:r>
          </a:p>
          <a:p>
            <a:pPr marL="285750" indent="-285750">
              <a:buFont typeface="Wingdings" panose="05000000000000000000" pitchFamily="2" charset="2"/>
              <a:buChar char="Ø"/>
            </a:pPr>
            <a:r>
              <a:rPr lang="fr-BE" sz="1600" dirty="0"/>
              <a:t>Nouvelle chaufferie (qui subsistera pour les locaux communs, l’abri de nuit et le centre de jour))</a:t>
            </a:r>
          </a:p>
          <a:p>
            <a:pPr marL="285750" indent="-285750">
              <a:buFont typeface="Wingdings" panose="05000000000000000000" pitchFamily="2" charset="2"/>
              <a:buChar char="Ø"/>
            </a:pPr>
            <a:r>
              <a:rPr lang="fr-BE" sz="1600" dirty="0"/>
              <a:t>Travaux de mise en conformité (qui devront être rénovés car partiellement obsolètes après 20 années de service).</a:t>
            </a:r>
          </a:p>
          <a:p>
            <a:pPr marL="285750" indent="-285750">
              <a:buFont typeface="Wingdings" panose="05000000000000000000" pitchFamily="2" charset="2"/>
              <a:buChar char="Ø"/>
            </a:pPr>
            <a:r>
              <a:rPr lang="fr-BE" sz="1600" dirty="0"/>
              <a:t>Etc. …</a:t>
            </a:r>
          </a:p>
          <a:p>
            <a:r>
              <a:rPr lang="fr-BE" sz="1600" dirty="0"/>
              <a:t>Nous avons sa promesse de nous aider encore à l’occasion de ces gros travaux.</a:t>
            </a:r>
          </a:p>
          <a:p>
            <a:endParaRPr lang="fr-BE" sz="1600" dirty="0"/>
          </a:p>
          <a:p>
            <a:r>
              <a:rPr lang="fr-BE" sz="1600" dirty="0"/>
              <a:t>L’asbl Le Triangle, elle, ne dispose d’aucune ressource ni d’aucun subside pour l’aménagement des locaux.</a:t>
            </a:r>
          </a:p>
          <a:p>
            <a:endParaRPr lang="fr-BE" sz="1600" dirty="0"/>
          </a:p>
          <a:p>
            <a:r>
              <a:rPr lang="fr-BE" sz="1600" dirty="0"/>
              <a:t>Nous ne pourrons pas y parvenir seul !</a:t>
            </a:r>
          </a:p>
          <a:p>
            <a:r>
              <a:rPr lang="fr-BE" sz="1600" dirty="0"/>
              <a:t>C’est pourquoi nous faisons appel à votre solidarité.</a:t>
            </a:r>
            <a:endParaRPr lang="fr-BE" sz="1400" dirty="0"/>
          </a:p>
        </p:txBody>
      </p:sp>
      <p:sp>
        <p:nvSpPr>
          <p:cNvPr id="4" name="Rectangle 3">
            <a:extLst>
              <a:ext uri="{FF2B5EF4-FFF2-40B4-BE49-F238E27FC236}">
                <a16:creationId xmlns:a16="http://schemas.microsoft.com/office/drawing/2014/main" id="{650CC9AF-57B8-43B8-804F-4C52D283BABC}"/>
              </a:ext>
            </a:extLst>
          </p:cNvPr>
          <p:cNvSpPr/>
          <p:nvPr/>
        </p:nvSpPr>
        <p:spPr>
          <a:xfrm>
            <a:off x="281354" y="958651"/>
            <a:ext cx="2049721" cy="369332"/>
          </a:xfrm>
          <a:prstGeom prst="rect">
            <a:avLst/>
          </a:prstGeom>
          <a:no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r>
              <a:rPr lang="fr-FR" b="1" dirty="0"/>
              <a:t>Obligation d’action</a:t>
            </a:r>
          </a:p>
        </p:txBody>
      </p:sp>
      <p:sp>
        <p:nvSpPr>
          <p:cNvPr id="5" name="Rectangle 4">
            <a:extLst>
              <a:ext uri="{FF2B5EF4-FFF2-40B4-BE49-F238E27FC236}">
                <a16:creationId xmlns:a16="http://schemas.microsoft.com/office/drawing/2014/main" id="{A3F633C7-9B95-4235-8D55-F743C963FCE8}"/>
              </a:ext>
            </a:extLst>
          </p:cNvPr>
          <p:cNvSpPr/>
          <p:nvPr/>
        </p:nvSpPr>
        <p:spPr>
          <a:xfrm>
            <a:off x="281354" y="2468688"/>
            <a:ext cx="2172071" cy="369332"/>
          </a:xfrm>
          <a:prstGeom prst="rect">
            <a:avLst/>
          </a:prstGeom>
          <a:noFill/>
          <a:ln>
            <a:solidFill>
              <a:schemeClr val="tx2"/>
            </a:solidFill>
          </a:ln>
          <a:effectLst>
            <a:outerShdw blurRad="50800" dist="38100" dir="2700000" algn="tl" rotWithShape="0">
              <a:prstClr val="black">
                <a:alpha val="40000"/>
              </a:prstClr>
            </a:outerShdw>
          </a:effectLst>
        </p:spPr>
        <p:txBody>
          <a:bodyPr wrap="square" anchor="ctr" anchorCtr="0">
            <a:spAutoFit/>
          </a:bodyPr>
          <a:lstStyle/>
          <a:p>
            <a:r>
              <a:rPr lang="fr-FR" b="1" dirty="0"/>
              <a:t>Faisabilité financière</a:t>
            </a:r>
          </a:p>
        </p:txBody>
      </p:sp>
      <p:sp>
        <p:nvSpPr>
          <p:cNvPr id="6" name="Rectangle 5">
            <a:extLst>
              <a:ext uri="{FF2B5EF4-FFF2-40B4-BE49-F238E27FC236}">
                <a16:creationId xmlns:a16="http://schemas.microsoft.com/office/drawing/2014/main" id="{0F02CC20-3925-4407-87E4-B26B90FB2239}"/>
              </a:ext>
            </a:extLst>
          </p:cNvPr>
          <p:cNvSpPr/>
          <p:nvPr/>
        </p:nvSpPr>
        <p:spPr>
          <a:xfrm>
            <a:off x="281355" y="1528922"/>
            <a:ext cx="11197213" cy="830997"/>
          </a:xfrm>
          <a:prstGeom prst="rect">
            <a:avLst/>
          </a:prstGeom>
        </p:spPr>
        <p:txBody>
          <a:bodyPr wrap="square">
            <a:spAutoFit/>
          </a:bodyPr>
          <a:lstStyle/>
          <a:p>
            <a:r>
              <a:rPr lang="fr-BE" sz="1600" b="1" dirty="0"/>
              <a:t>AGIR maintenant n’est plus une option !</a:t>
            </a:r>
          </a:p>
          <a:p>
            <a:r>
              <a:rPr lang="fr-BE" sz="1600" dirty="0"/>
              <a:t>Si nous voulons garantir la pérennité de ces services aux populations les plus défavorisées, nous sommes tenus de tout mettre en œuvre pour les accueillir avec respect et conformément aux normes en vigueur au 21è siècle !</a:t>
            </a:r>
          </a:p>
        </p:txBody>
      </p:sp>
    </p:spTree>
    <p:extLst>
      <p:ext uri="{BB962C8B-B14F-4D97-AF65-F5344CB8AC3E}">
        <p14:creationId xmlns:p14="http://schemas.microsoft.com/office/powerpoint/2010/main" val="336307014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1664</Words>
  <Application>Microsoft Office PowerPoint</Application>
  <PresentationFormat>Grand écran</PresentationFormat>
  <Paragraphs>138</Paragraphs>
  <Slides>10</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10</vt:i4>
      </vt:variant>
    </vt:vector>
  </HeadingPairs>
  <TitlesOfParts>
    <vt:vector size="16" baseType="lpstr">
      <vt:lpstr>Arial</vt:lpstr>
      <vt:lpstr>Arial Rounded MT Bold</vt:lpstr>
      <vt:lpstr>Calibri</vt:lpstr>
      <vt:lpstr>Calibri Light</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Christian GOBLET</dc:creator>
  <cp:lastModifiedBy>Christian GOBLET</cp:lastModifiedBy>
  <cp:revision>38</cp:revision>
  <dcterms:created xsi:type="dcterms:W3CDTF">2020-03-12T08:39:28Z</dcterms:created>
  <dcterms:modified xsi:type="dcterms:W3CDTF">2020-04-19T16:31:02Z</dcterms:modified>
</cp:coreProperties>
</file>